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Averag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verage-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d00740661c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d00740661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a24ab858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a24ab85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a24ab858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da24ab858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2406fbd64_1_7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2406fbd64_1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2406fbd64_1_9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2406fbd64_1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d2406fbd64_1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d2406fbd64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2406fbd64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2406fbd64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d2406fbd64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2406fbd64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2406fbd64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2406fbd64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d286738dc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d286738dc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2406fbd64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2406fbd64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d00740661c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d0074066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a2f3c656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da2f3c656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d2406fbd64_1_5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d2406fbd64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d008189256_1_1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d008189256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d1a9ef3733_0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d1a9ef373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used agile method throughout the project. It did lead to delays because of wanting our sponsor, margaret anne’s feedback</a:t>
            </a:r>
            <a:br>
              <a:rPr lang="en"/>
            </a:br>
            <a:r>
              <a:rPr lang="en"/>
              <a:t>Scope crush, we had a larger scope in our </a:t>
            </a:r>
            <a:r>
              <a:rPr lang="en"/>
              <a:t>original</a:t>
            </a:r>
            <a:r>
              <a:rPr lang="en"/>
              <a:t> proposal than what we worked with this semester. Lastly, our communication inconsistencies that led to delays in our execution.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d1a9ef3733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d1a9ef373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next implementation </a:t>
            </a:r>
            <a:r>
              <a:rPr lang="en"/>
              <a:t>challenge is project closure delay, we had received late feedback on our report and our personas. It took about 2 weeks to work on our report, receive feedback on that report, and make changes to our report based on the feedback given. Our personas were one of the main focuses for margaret anne and on and off we were working on perfecting those personas. Our final crunch period, within the last week the team worked exceptionally hard on our report to implement the changes asked by margaret. Margaret finally loved our final report and we recently received the sign off on our project!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238cedc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238cedc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da24ab858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da24ab85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da2f3c65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da2f3c65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d008189256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d00818925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d2974e430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d2974e430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2406fbd64_1_10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2406fbd64_1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d2406fbd64_1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d2406fbd64_1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d00740661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d00740661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2406fbd64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2406fbd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2406fbd64_1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2406fbd64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008189256_1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d00818925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25.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1.png"/><Relationship Id="rId5"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32.jpg"/><Relationship Id="rId9" Type="http://schemas.openxmlformats.org/officeDocument/2006/relationships/image" Target="../media/image21.png"/><Relationship Id="rId5" Type="http://schemas.openxmlformats.org/officeDocument/2006/relationships/image" Target="../media/image11.jp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jpg"/><Relationship Id="rId4" Type="http://schemas.openxmlformats.org/officeDocument/2006/relationships/image" Target="../media/image21.png"/><Relationship Id="rId5" Type="http://schemas.openxmlformats.org/officeDocument/2006/relationships/image" Target="../media/image14.jpg"/><Relationship Id="rId6" Type="http://schemas.openxmlformats.org/officeDocument/2006/relationships/image" Target="../media/image11.jpg"/><Relationship Id="rId7"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www.cornerstonesva.org/?page_id=198" TargetMode="External"/><Relationship Id="rId4" Type="http://schemas.openxmlformats.org/officeDocument/2006/relationships/hyperlink" Target="https://www.cornerstonesva.org/childrens-awareness-month-3/" TargetMode="External"/><Relationship Id="rId11" Type="http://schemas.openxmlformats.org/officeDocument/2006/relationships/image" Target="../media/image14.jpg"/><Relationship Id="rId10" Type="http://schemas.openxmlformats.org/officeDocument/2006/relationships/image" Target="../media/image8.png"/><Relationship Id="rId9" Type="http://schemas.openxmlformats.org/officeDocument/2006/relationships/image" Target="../media/image38.png"/><Relationship Id="rId5" Type="http://schemas.openxmlformats.org/officeDocument/2006/relationships/hyperlink" Target="https://www.cornerstonesva.org/on-goingopportunities/" TargetMode="External"/><Relationship Id="rId6" Type="http://schemas.openxmlformats.org/officeDocument/2006/relationships/hyperlink" Target="https://www.dominionenergy.com/dominion-virginia-power/index.jsp" TargetMode="External"/><Relationship Id="rId7" Type="http://schemas.openxmlformats.org/officeDocument/2006/relationships/hyperlink" Target="https://www.cornerstonesva.org/services/food-financial-or-urgent-assistance/financial-assistance/:%20https:/www.dom.com/residential/dominion-virginia-power/in-the-community/energyshare" TargetMode="External"/><Relationship Id="rId8" Type="http://schemas.openxmlformats.org/officeDocument/2006/relationships/hyperlink" Target="https://www.cornerstonesva.org/?page_id=1843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1.jpg"/><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2.jpg"/><Relationship Id="rId7" Type="http://schemas.openxmlformats.org/officeDocument/2006/relationships/image" Target="../media/image11.jpg"/><Relationship Id="rId8"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VkY9cGyIW4wVK-ft63iLxRobpnECMjq3/view" TargetMode="External"/><Relationship Id="rId4" Type="http://schemas.openxmlformats.org/officeDocument/2006/relationships/image" Target="../media/image26.png"/><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0.jp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Cornerstones Website Redesign and Planning </a:t>
            </a:r>
            <a:endParaRPr/>
          </a:p>
        </p:txBody>
      </p:sp>
      <p:sp>
        <p:nvSpPr>
          <p:cNvPr id="60" name="Google Shape;60;p13"/>
          <p:cNvSpPr txBox="1"/>
          <p:nvPr>
            <p:ph idx="1" type="subTitle"/>
          </p:nvPr>
        </p:nvSpPr>
        <p:spPr>
          <a:xfrm>
            <a:off x="393675" y="3174875"/>
            <a:ext cx="8661000" cy="11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May</a:t>
            </a:r>
            <a:r>
              <a:rPr lang="en"/>
              <a:t> 7th, 2024</a:t>
            </a:r>
            <a:endParaRPr/>
          </a:p>
          <a:p>
            <a:pPr indent="0" lvl="0" marL="0" rtl="0" algn="ctr">
              <a:spcBef>
                <a:spcPts val="0"/>
              </a:spcBef>
              <a:spcAft>
                <a:spcPts val="0"/>
              </a:spcAft>
              <a:buNone/>
            </a:pPr>
            <a:r>
              <a:rPr lang="en" sz="1800"/>
              <a:t>Evan Inglefield, </a:t>
            </a:r>
            <a:r>
              <a:rPr lang="en" sz="1800"/>
              <a:t>Yazan Ezzedine, Aaila Imran, </a:t>
            </a:r>
            <a:r>
              <a:rPr lang="en" sz="1800"/>
              <a:t>Jason Nice, </a:t>
            </a:r>
            <a:r>
              <a:rPr lang="en" sz="1800"/>
              <a:t>Robert Cline, </a:t>
            </a:r>
            <a:r>
              <a:rPr lang="en" sz="1800"/>
              <a:t>Izu Onyejekwe, </a:t>
            </a:r>
            <a:r>
              <a:rPr lang="en" sz="1800"/>
              <a:t>&amp;</a:t>
            </a:r>
            <a:r>
              <a:rPr lang="en" sz="1800"/>
              <a:t> Maryum Riaz</a:t>
            </a:r>
            <a:endParaRPr sz="1800"/>
          </a:p>
        </p:txBody>
      </p:sp>
      <p:sp>
        <p:nvSpPr>
          <p:cNvPr id="61" name="Google Shape;61;p13"/>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62" name="Google Shape;62;p13"/>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63" name="Google Shape;63;p13"/>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sp>
        <p:nvSpPr>
          <p:cNvPr id="64" name="Google Shape;64;p13"/>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311700" y="445025"/>
            <a:ext cx="228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207" name="Google Shape;207;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22"/>
          <p:cNvSpPr txBox="1"/>
          <p:nvPr/>
        </p:nvSpPr>
        <p:spPr>
          <a:xfrm>
            <a:off x="404525" y="941950"/>
            <a:ext cx="7916400" cy="29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Overall, we created a total of </a:t>
            </a:r>
            <a:r>
              <a:rPr b="1" lang="en" sz="1800">
                <a:solidFill>
                  <a:schemeClr val="accent3"/>
                </a:solidFill>
                <a:latin typeface="Average"/>
                <a:ea typeface="Average"/>
                <a:cs typeface="Average"/>
                <a:sym typeface="Average"/>
              </a:rPr>
              <a:t>8</a:t>
            </a:r>
            <a:r>
              <a:rPr lang="en" sz="1800">
                <a:solidFill>
                  <a:schemeClr val="accent3"/>
                </a:solidFill>
                <a:latin typeface="Average"/>
                <a:ea typeface="Average"/>
                <a:cs typeface="Average"/>
                <a:sym typeface="Average"/>
              </a:rPr>
              <a:t> </a:t>
            </a:r>
            <a:r>
              <a:rPr b="1" lang="en" sz="1800">
                <a:solidFill>
                  <a:schemeClr val="accent3"/>
                </a:solidFill>
                <a:latin typeface="Average"/>
                <a:ea typeface="Average"/>
                <a:cs typeface="Average"/>
                <a:sym typeface="Average"/>
              </a:rPr>
              <a:t>different personas</a:t>
            </a:r>
            <a:r>
              <a:rPr lang="en" sz="1800">
                <a:solidFill>
                  <a:schemeClr val="accent3"/>
                </a:solidFill>
                <a:latin typeface="Average"/>
                <a:ea typeface="Average"/>
                <a:cs typeface="Average"/>
                <a:sym typeface="Average"/>
              </a:rPr>
              <a:t> using the USDA’s persona template embodying:</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Corporate donors, corporate volunteers</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Faith-based donors, and faith-based volunteers</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a:t>
            </a:r>
            <a:r>
              <a:rPr lang="en" sz="1800">
                <a:solidFill>
                  <a:schemeClr val="accent3"/>
                </a:solidFill>
                <a:latin typeface="Average"/>
                <a:ea typeface="Average"/>
                <a:cs typeface="Average"/>
                <a:sym typeface="Average"/>
              </a:rPr>
              <a:t>ndividual donors, and individual volunteers</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Individuals in need of Cornerstones’ services</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Media</a:t>
            </a:r>
            <a:endParaRPr sz="1800">
              <a:solidFill>
                <a:schemeClr val="accent3"/>
              </a:solidFill>
              <a:latin typeface="Average"/>
              <a:ea typeface="Average"/>
              <a:cs typeface="Average"/>
              <a:sym typeface="Average"/>
            </a:endParaRPr>
          </a:p>
        </p:txBody>
      </p:sp>
      <p:pic>
        <p:nvPicPr>
          <p:cNvPr id="209" name="Google Shape;209;p22"/>
          <p:cNvPicPr preferRelativeResize="0"/>
          <p:nvPr/>
        </p:nvPicPr>
        <p:blipFill>
          <a:blip r:embed="rId3">
            <a:alphaModFix/>
          </a:blip>
          <a:stretch>
            <a:fillRect/>
          </a:stretch>
        </p:blipFill>
        <p:spPr>
          <a:xfrm>
            <a:off x="243848" y="2973025"/>
            <a:ext cx="2693100" cy="1996500"/>
          </a:xfrm>
          <a:prstGeom prst="rect">
            <a:avLst/>
          </a:prstGeom>
          <a:noFill/>
          <a:ln>
            <a:noFill/>
          </a:ln>
        </p:spPr>
      </p:pic>
      <p:pic>
        <p:nvPicPr>
          <p:cNvPr id="210" name="Google Shape;210;p22"/>
          <p:cNvPicPr preferRelativeResize="0"/>
          <p:nvPr/>
        </p:nvPicPr>
        <p:blipFill>
          <a:blip r:embed="rId4">
            <a:alphaModFix/>
          </a:blip>
          <a:stretch>
            <a:fillRect/>
          </a:stretch>
        </p:blipFill>
        <p:spPr>
          <a:xfrm>
            <a:off x="3296738" y="2973025"/>
            <a:ext cx="2643899" cy="1996500"/>
          </a:xfrm>
          <a:prstGeom prst="rect">
            <a:avLst/>
          </a:prstGeom>
          <a:noFill/>
          <a:ln>
            <a:noFill/>
          </a:ln>
        </p:spPr>
      </p:pic>
      <p:pic>
        <p:nvPicPr>
          <p:cNvPr id="211" name="Google Shape;211;p22"/>
          <p:cNvPicPr preferRelativeResize="0"/>
          <p:nvPr/>
        </p:nvPicPr>
        <p:blipFill>
          <a:blip r:embed="rId5">
            <a:alphaModFix/>
          </a:blip>
          <a:stretch>
            <a:fillRect/>
          </a:stretch>
        </p:blipFill>
        <p:spPr>
          <a:xfrm>
            <a:off x="6300424" y="2973025"/>
            <a:ext cx="2608861" cy="1996500"/>
          </a:xfrm>
          <a:prstGeom prst="rect">
            <a:avLst/>
          </a:prstGeom>
          <a:noFill/>
          <a:ln>
            <a:noFill/>
          </a:ln>
        </p:spPr>
      </p:pic>
      <p:pic>
        <p:nvPicPr>
          <p:cNvPr id="212" name="Google Shape;212;p22"/>
          <p:cNvPicPr preferRelativeResize="0"/>
          <p:nvPr/>
        </p:nvPicPr>
        <p:blipFill rotWithShape="1">
          <a:blip r:embed="rId6">
            <a:alphaModFix/>
          </a:blip>
          <a:srcRect b="15099" l="12416" r="5737" t="7387"/>
          <a:stretch/>
        </p:blipFill>
        <p:spPr>
          <a:xfrm>
            <a:off x="8134562" y="58913"/>
            <a:ext cx="958800" cy="958800"/>
          </a:xfrm>
          <a:prstGeom prst="ellipse">
            <a:avLst/>
          </a:prstGeom>
          <a:noFill/>
          <a:ln>
            <a:noFill/>
          </a:ln>
        </p:spPr>
      </p:pic>
      <p:sp>
        <p:nvSpPr>
          <p:cNvPr id="213" name="Google Shape;213;p22"/>
          <p:cNvSpPr txBox="1"/>
          <p:nvPr/>
        </p:nvSpPr>
        <p:spPr>
          <a:xfrm>
            <a:off x="8111600" y="709625"/>
            <a:ext cx="1004700" cy="1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Yazan</a:t>
            </a:r>
            <a:endParaRPr b="1" sz="1000">
              <a:solidFill>
                <a:schemeClr val="dk1"/>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23"/>
          <p:cNvPicPr preferRelativeResize="0"/>
          <p:nvPr/>
        </p:nvPicPr>
        <p:blipFill>
          <a:blip r:embed="rId3">
            <a:alphaModFix/>
          </a:blip>
          <a:stretch>
            <a:fillRect/>
          </a:stretch>
        </p:blipFill>
        <p:spPr>
          <a:xfrm>
            <a:off x="195900" y="896050"/>
            <a:ext cx="4811000" cy="3616599"/>
          </a:xfrm>
          <a:prstGeom prst="rect">
            <a:avLst/>
          </a:prstGeom>
          <a:noFill/>
          <a:ln>
            <a:noFill/>
          </a:ln>
        </p:spPr>
      </p:pic>
      <p:pic>
        <p:nvPicPr>
          <p:cNvPr id="220" name="Google Shape;220;p23"/>
          <p:cNvPicPr preferRelativeResize="0"/>
          <p:nvPr/>
        </p:nvPicPr>
        <p:blipFill>
          <a:blip r:embed="rId4">
            <a:alphaModFix/>
          </a:blip>
          <a:stretch>
            <a:fillRect/>
          </a:stretch>
        </p:blipFill>
        <p:spPr>
          <a:xfrm>
            <a:off x="5104925" y="1674775"/>
            <a:ext cx="3832300" cy="1946445"/>
          </a:xfrm>
          <a:prstGeom prst="rect">
            <a:avLst/>
          </a:prstGeom>
          <a:noFill/>
          <a:ln>
            <a:noFill/>
          </a:ln>
        </p:spPr>
      </p:pic>
      <p:sp>
        <p:nvSpPr>
          <p:cNvPr id="221" name="Google Shape;221;p23"/>
          <p:cNvSpPr txBox="1"/>
          <p:nvPr/>
        </p:nvSpPr>
        <p:spPr>
          <a:xfrm>
            <a:off x="121800" y="145725"/>
            <a:ext cx="88155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Persona Example: Corporate Donor Sarah Johnson</a:t>
            </a:r>
            <a:endParaRPr sz="3000">
              <a:solidFill>
                <a:schemeClr val="dk1"/>
              </a:solidFill>
              <a:latin typeface="Oswald"/>
              <a:ea typeface="Oswald"/>
              <a:cs typeface="Oswald"/>
              <a:sym typeface="Oswald"/>
            </a:endParaRPr>
          </a:p>
        </p:txBody>
      </p:sp>
      <p:pic>
        <p:nvPicPr>
          <p:cNvPr id="222" name="Google Shape;222;p23"/>
          <p:cNvPicPr preferRelativeResize="0"/>
          <p:nvPr/>
        </p:nvPicPr>
        <p:blipFill rotWithShape="1">
          <a:blip r:embed="rId5">
            <a:alphaModFix/>
          </a:blip>
          <a:srcRect b="15099" l="12416" r="5737" t="7387"/>
          <a:stretch/>
        </p:blipFill>
        <p:spPr>
          <a:xfrm>
            <a:off x="8134562" y="58913"/>
            <a:ext cx="958800" cy="958800"/>
          </a:xfrm>
          <a:prstGeom prst="ellipse">
            <a:avLst/>
          </a:prstGeom>
          <a:noFill/>
          <a:ln>
            <a:noFill/>
          </a:ln>
        </p:spPr>
      </p:pic>
      <p:sp>
        <p:nvSpPr>
          <p:cNvPr id="223" name="Google Shape;223;p23"/>
          <p:cNvSpPr txBox="1"/>
          <p:nvPr/>
        </p:nvSpPr>
        <p:spPr>
          <a:xfrm>
            <a:off x="8111600" y="709625"/>
            <a:ext cx="1004700" cy="1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Yazan</a:t>
            </a:r>
            <a:endParaRPr b="1" sz="1000">
              <a:solidFill>
                <a:schemeClr val="dk1"/>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265500" y="7766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Business Case for Change</a:t>
            </a:r>
            <a:endParaRPr/>
          </a:p>
        </p:txBody>
      </p:sp>
      <p:pic>
        <p:nvPicPr>
          <p:cNvPr id="229" name="Google Shape;229;p24"/>
          <p:cNvPicPr preferRelativeResize="0"/>
          <p:nvPr/>
        </p:nvPicPr>
        <p:blipFill rotWithShape="1">
          <a:blip r:embed="rId3">
            <a:alphaModFix/>
          </a:blip>
          <a:srcRect b="3236" l="0" r="0" t="3227"/>
          <a:stretch/>
        </p:blipFill>
        <p:spPr>
          <a:xfrm>
            <a:off x="8185199" y="312300"/>
            <a:ext cx="958800" cy="958800"/>
          </a:xfrm>
          <a:prstGeom prst="ellipse">
            <a:avLst/>
          </a:prstGeom>
          <a:noFill/>
          <a:ln>
            <a:noFill/>
          </a:ln>
        </p:spPr>
      </p:pic>
      <p:sp>
        <p:nvSpPr>
          <p:cNvPr id="230" name="Google Shape;230;p24"/>
          <p:cNvSpPr txBox="1"/>
          <p:nvPr/>
        </p:nvSpPr>
        <p:spPr>
          <a:xfrm>
            <a:off x="4755875" y="797200"/>
            <a:ext cx="3561900" cy="38691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accent1"/>
              </a:buClr>
              <a:buSzPts val="1700"/>
              <a:buFont typeface="Average"/>
              <a:buChar char="➔"/>
            </a:pPr>
            <a:r>
              <a:rPr i="1" lang="en" sz="1700">
                <a:solidFill>
                  <a:schemeClr val="accent1"/>
                </a:solidFill>
                <a:latin typeface="Average"/>
                <a:ea typeface="Average"/>
                <a:cs typeface="Average"/>
                <a:sym typeface="Average"/>
              </a:rPr>
              <a:t>Cornerstones </a:t>
            </a:r>
            <a:r>
              <a:rPr lang="en" sz="1700">
                <a:solidFill>
                  <a:schemeClr val="accent1"/>
                </a:solidFill>
                <a:latin typeface="Average"/>
                <a:ea typeface="Average"/>
                <a:cs typeface="Average"/>
                <a:sym typeface="Average"/>
              </a:rPr>
              <a:t>website is lacking usability due to misaligned tabs and dead links (Event tab)</a:t>
            </a:r>
            <a:endParaRPr sz="1700">
              <a:solidFill>
                <a:schemeClr val="accent1"/>
              </a:solidFill>
              <a:latin typeface="Average"/>
              <a:ea typeface="Average"/>
              <a:cs typeface="Average"/>
              <a:sym typeface="Average"/>
            </a:endParaRPr>
          </a:p>
          <a:p>
            <a:pPr indent="-336550" lvl="0" marL="457200" rtl="0" algn="l">
              <a:lnSpc>
                <a:spcPct val="150000"/>
              </a:lnSpc>
              <a:spcBef>
                <a:spcPts val="0"/>
              </a:spcBef>
              <a:spcAft>
                <a:spcPts val="0"/>
              </a:spcAft>
              <a:buClr>
                <a:schemeClr val="accent1"/>
              </a:buClr>
              <a:buSzPts val="1700"/>
              <a:buFont typeface="Average"/>
              <a:buChar char="➔"/>
            </a:pPr>
            <a:r>
              <a:rPr lang="en" sz="1700">
                <a:solidFill>
                  <a:schemeClr val="accent1"/>
                </a:solidFill>
                <a:latin typeface="Average"/>
                <a:ea typeface="Average"/>
                <a:cs typeface="Average"/>
                <a:sym typeface="Average"/>
              </a:rPr>
              <a:t>It is not compliant and has no alternative text</a:t>
            </a:r>
            <a:endParaRPr sz="1700">
              <a:solidFill>
                <a:schemeClr val="accent1"/>
              </a:solidFill>
              <a:latin typeface="Average"/>
              <a:ea typeface="Average"/>
              <a:cs typeface="Average"/>
              <a:sym typeface="Average"/>
            </a:endParaRPr>
          </a:p>
          <a:p>
            <a:pPr indent="-336550" lvl="0" marL="457200" rtl="0" algn="l">
              <a:lnSpc>
                <a:spcPct val="150000"/>
              </a:lnSpc>
              <a:spcBef>
                <a:spcPts val="0"/>
              </a:spcBef>
              <a:spcAft>
                <a:spcPts val="0"/>
              </a:spcAft>
              <a:buClr>
                <a:schemeClr val="accent1"/>
              </a:buClr>
              <a:buSzPts val="1700"/>
              <a:buFont typeface="Average"/>
              <a:buChar char="➔"/>
            </a:pPr>
            <a:r>
              <a:rPr lang="en" sz="1700">
                <a:solidFill>
                  <a:schemeClr val="accent1"/>
                </a:solidFill>
                <a:latin typeface="Average"/>
                <a:ea typeface="Average"/>
                <a:cs typeface="Average"/>
                <a:sym typeface="Average"/>
              </a:rPr>
              <a:t>“Get Help” is a vital page but needs to be simplified for client usage</a:t>
            </a:r>
            <a:endParaRPr sz="1700">
              <a:solidFill>
                <a:schemeClr val="accent1"/>
              </a:solidFill>
              <a:latin typeface="Average"/>
              <a:ea typeface="Average"/>
              <a:cs typeface="Average"/>
              <a:sym typeface="Average"/>
            </a:endParaRPr>
          </a:p>
        </p:txBody>
      </p:sp>
      <p:pic>
        <p:nvPicPr>
          <p:cNvPr id="231" name="Google Shape;231;p24"/>
          <p:cNvPicPr preferRelativeResize="0"/>
          <p:nvPr/>
        </p:nvPicPr>
        <p:blipFill>
          <a:blip r:embed="rId4">
            <a:alphaModFix/>
          </a:blip>
          <a:stretch>
            <a:fillRect/>
          </a:stretch>
        </p:blipFill>
        <p:spPr>
          <a:xfrm>
            <a:off x="1057763" y="3108650"/>
            <a:ext cx="2460675" cy="1641251"/>
          </a:xfrm>
          <a:prstGeom prst="rect">
            <a:avLst/>
          </a:prstGeom>
          <a:noFill/>
          <a:ln>
            <a:noFill/>
          </a:ln>
        </p:spPr>
      </p:pic>
      <p:sp>
        <p:nvSpPr>
          <p:cNvPr id="232" name="Google Shape;232;p24"/>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33" name="Google Shape;233;p24"/>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34" name="Google Shape;234;p24"/>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35" name="Google Shape;235;p24"/>
          <p:cNvSpPr txBox="1"/>
          <p:nvPr/>
        </p:nvSpPr>
        <p:spPr>
          <a:xfrm>
            <a:off x="8443350" y="980975"/>
            <a:ext cx="4425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Izu</a:t>
            </a:r>
            <a:endParaRPr b="1" sz="1000">
              <a:solidFill>
                <a:schemeClr val="dk1"/>
              </a:solidFill>
              <a:latin typeface="Average"/>
              <a:ea typeface="Average"/>
              <a:cs typeface="Average"/>
              <a:sym typeface="Average"/>
            </a:endParaRPr>
          </a:p>
        </p:txBody>
      </p:sp>
      <p:sp>
        <p:nvSpPr>
          <p:cNvPr id="236" name="Google Shape;236;p24"/>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a:t>
            </a:r>
            <a:r>
              <a:rPr lang="en" sz="1000">
                <a:solidFill>
                  <a:schemeClr val="dk1"/>
                </a:solidFill>
                <a:latin typeface="Average"/>
                <a:ea typeface="Average"/>
                <a:cs typeface="Average"/>
                <a:sym typeface="Average"/>
              </a:rPr>
              <a:t>05/07/24</a:t>
            </a:r>
            <a:endParaRPr sz="1000">
              <a:solidFill>
                <a:schemeClr val="dk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Process</a:t>
            </a:r>
            <a:endParaRPr/>
          </a:p>
        </p:txBody>
      </p:sp>
      <p:pic>
        <p:nvPicPr>
          <p:cNvPr id="242" name="Google Shape;242;p25"/>
          <p:cNvPicPr preferRelativeResize="0"/>
          <p:nvPr/>
        </p:nvPicPr>
        <p:blipFill rotWithShape="1">
          <a:blip r:embed="rId3">
            <a:alphaModFix/>
          </a:blip>
          <a:srcRect b="10510" l="0" r="0" t="10518"/>
          <a:stretch/>
        </p:blipFill>
        <p:spPr>
          <a:xfrm>
            <a:off x="8110674" y="363725"/>
            <a:ext cx="958800" cy="958800"/>
          </a:xfrm>
          <a:prstGeom prst="ellipse">
            <a:avLst/>
          </a:prstGeom>
          <a:noFill/>
          <a:ln>
            <a:noFill/>
          </a:ln>
        </p:spPr>
      </p:pic>
      <p:sp>
        <p:nvSpPr>
          <p:cNvPr id="243" name="Google Shape;243;p25"/>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44" name="Google Shape;244;p25"/>
          <p:cNvSpPr txBox="1"/>
          <p:nvPr/>
        </p:nvSpPr>
        <p:spPr>
          <a:xfrm>
            <a:off x="8369850" y="1017713"/>
            <a:ext cx="5487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highlight>
                  <a:srgbClr val="999999"/>
                </a:highlight>
                <a:latin typeface="Average"/>
                <a:ea typeface="Average"/>
                <a:cs typeface="Average"/>
                <a:sym typeface="Average"/>
              </a:rPr>
              <a:t>Evan</a:t>
            </a:r>
            <a:endParaRPr b="1" sz="1000">
              <a:solidFill>
                <a:schemeClr val="dk1"/>
              </a:solidFill>
              <a:highlight>
                <a:srgbClr val="999999"/>
              </a:highlight>
              <a:latin typeface="Average"/>
              <a:ea typeface="Average"/>
              <a:cs typeface="Average"/>
              <a:sym typeface="Average"/>
            </a:endParaRPr>
          </a:p>
        </p:txBody>
      </p:sp>
      <p:sp>
        <p:nvSpPr>
          <p:cNvPr id="245" name="Google Shape;245;p25"/>
          <p:cNvSpPr txBox="1"/>
          <p:nvPr/>
        </p:nvSpPr>
        <p:spPr>
          <a:xfrm>
            <a:off x="770750" y="1236275"/>
            <a:ext cx="6967500" cy="289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accent3"/>
                </a:solidFill>
                <a:latin typeface="Average"/>
                <a:ea typeface="Average"/>
                <a:cs typeface="Average"/>
                <a:sym typeface="Average"/>
              </a:rPr>
              <a:t>Website</a:t>
            </a:r>
            <a:r>
              <a:rPr lang="en" sz="1800">
                <a:solidFill>
                  <a:schemeClr val="accent3"/>
                </a:solidFill>
                <a:latin typeface="Average"/>
                <a:ea typeface="Average"/>
                <a:cs typeface="Average"/>
                <a:sym typeface="Average"/>
              </a:rPr>
              <a:t> Redesigning Process:</a:t>
            </a:r>
            <a:endParaRPr sz="1800">
              <a:solidFill>
                <a:schemeClr val="accent3"/>
              </a:solidFill>
              <a:latin typeface="Average"/>
              <a:ea typeface="Average"/>
              <a:cs typeface="Average"/>
              <a:sym typeface="Average"/>
            </a:endParaRPr>
          </a:p>
          <a:p>
            <a:pPr indent="-342900" lvl="0" marL="457200" rtl="0" algn="l">
              <a:lnSpc>
                <a:spcPct val="115000"/>
              </a:lnSpc>
              <a:spcBef>
                <a:spcPts val="160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Understand organization needs (complete)</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Identify technical and compliance issues (complete)</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Analyze competitors (complete)</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Define technical solutions (complete)</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Implement solutions (vendor)</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Test (vendor)</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Deploy (vendor)</a:t>
            </a:r>
            <a:endParaRPr sz="1800">
              <a:solidFill>
                <a:schemeClr val="accent3"/>
              </a:solidFill>
              <a:latin typeface="Average"/>
              <a:ea typeface="Average"/>
              <a:cs typeface="Average"/>
              <a:sym typeface="Average"/>
            </a:endParaRPr>
          </a:p>
        </p:txBody>
      </p:sp>
      <p:sp>
        <p:nvSpPr>
          <p:cNvPr id="246" name="Google Shape;246;p25"/>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47" name="Google Shape;247;p25"/>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a:t>
            </a:r>
            <a:r>
              <a:rPr lang="en" sz="1000">
                <a:solidFill>
                  <a:schemeClr val="dk1"/>
                </a:solidFill>
                <a:latin typeface="Average"/>
                <a:ea typeface="Average"/>
                <a:cs typeface="Average"/>
                <a:sym typeface="Average"/>
              </a:rPr>
              <a:t>05/07/24</a:t>
            </a:r>
            <a:endParaRPr sz="1000">
              <a:solidFill>
                <a:schemeClr val="dk1"/>
              </a:solidFill>
              <a:latin typeface="Average"/>
              <a:ea typeface="Average"/>
              <a:cs typeface="Average"/>
              <a:sym typeface="Average"/>
            </a:endParaRPr>
          </a:p>
        </p:txBody>
      </p:sp>
      <p:sp>
        <p:nvSpPr>
          <p:cNvPr id="248" name="Google Shape;248;p25"/>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Impact</a:t>
            </a:r>
            <a:endParaRPr/>
          </a:p>
        </p:txBody>
      </p:sp>
      <p:sp>
        <p:nvSpPr>
          <p:cNvPr id="254" name="Google Shape;254;p26"/>
          <p:cNvSpPr txBox="1"/>
          <p:nvPr>
            <p:ph idx="1" type="body"/>
          </p:nvPr>
        </p:nvSpPr>
        <p:spPr>
          <a:xfrm>
            <a:off x="311700" y="1410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website redesign analysis will impact </a:t>
            </a:r>
            <a:r>
              <a:rPr lang="en"/>
              <a:t>the Cornerstones business by:</a:t>
            </a:r>
            <a:endParaRPr/>
          </a:p>
          <a:p>
            <a:pPr indent="-342900" lvl="0" marL="457200" rtl="0" algn="l">
              <a:spcBef>
                <a:spcPts val="1600"/>
              </a:spcBef>
              <a:spcAft>
                <a:spcPts val="0"/>
              </a:spcAft>
              <a:buSzPts val="1800"/>
              <a:buChar char="●"/>
            </a:pPr>
            <a:r>
              <a:rPr lang="en"/>
              <a:t>Meeting industry standards</a:t>
            </a:r>
            <a:endParaRPr/>
          </a:p>
          <a:p>
            <a:pPr indent="-342900" lvl="0" marL="457200" rtl="0" algn="l">
              <a:spcBef>
                <a:spcPts val="0"/>
              </a:spcBef>
              <a:spcAft>
                <a:spcPts val="0"/>
              </a:spcAft>
              <a:buSzPts val="1800"/>
              <a:buChar char="●"/>
            </a:pPr>
            <a:r>
              <a:rPr lang="en"/>
              <a:t>Adhering to accessibility and compliance standards</a:t>
            </a:r>
            <a:endParaRPr/>
          </a:p>
          <a:p>
            <a:pPr indent="-342900" lvl="0" marL="457200" rtl="0" algn="l">
              <a:spcBef>
                <a:spcPts val="0"/>
              </a:spcBef>
              <a:spcAft>
                <a:spcPts val="0"/>
              </a:spcAft>
              <a:buSzPts val="1800"/>
              <a:buChar char="●"/>
            </a:pPr>
            <a:r>
              <a:rPr lang="en"/>
              <a:t>Aligning with user and </a:t>
            </a:r>
            <a:r>
              <a:rPr lang="en"/>
              <a:t>stakeholder</a:t>
            </a:r>
            <a:r>
              <a:rPr lang="en"/>
              <a:t> needs</a:t>
            </a:r>
            <a:endParaRPr/>
          </a:p>
          <a:p>
            <a:pPr indent="-342900" lvl="0" marL="457200" rtl="0" algn="l">
              <a:spcBef>
                <a:spcPts val="0"/>
              </a:spcBef>
              <a:spcAft>
                <a:spcPts val="0"/>
              </a:spcAft>
              <a:buSzPts val="1800"/>
              <a:buChar char="●"/>
            </a:pPr>
            <a:r>
              <a:rPr lang="en"/>
              <a:t>Representing Cornerstones’ mission</a:t>
            </a:r>
            <a:endParaRPr/>
          </a:p>
          <a:p>
            <a:pPr indent="-342900" lvl="0" marL="457200" rtl="0" algn="l">
              <a:spcBef>
                <a:spcPts val="0"/>
              </a:spcBef>
              <a:spcAft>
                <a:spcPts val="0"/>
              </a:spcAft>
              <a:buSzPts val="1800"/>
              <a:buChar char="●"/>
            </a:pPr>
            <a:r>
              <a:rPr lang="en"/>
              <a:t>Completing the discovery phase of the redesign process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5" name="Google Shape;255;p26"/>
          <p:cNvPicPr preferRelativeResize="0"/>
          <p:nvPr/>
        </p:nvPicPr>
        <p:blipFill rotWithShape="1">
          <a:blip r:embed="rId3">
            <a:alphaModFix/>
          </a:blip>
          <a:srcRect b="46242" l="0" r="0" t="0"/>
          <a:stretch/>
        </p:blipFill>
        <p:spPr>
          <a:xfrm>
            <a:off x="8102100" y="346075"/>
            <a:ext cx="958800" cy="958800"/>
          </a:xfrm>
          <a:prstGeom prst="ellipse">
            <a:avLst/>
          </a:prstGeom>
          <a:noFill/>
          <a:ln>
            <a:noFill/>
          </a:ln>
        </p:spPr>
      </p:pic>
      <p:pic>
        <p:nvPicPr>
          <p:cNvPr id="256" name="Google Shape;256;p26"/>
          <p:cNvPicPr preferRelativeResize="0"/>
          <p:nvPr/>
        </p:nvPicPr>
        <p:blipFill>
          <a:blip r:embed="rId4">
            <a:alphaModFix/>
          </a:blip>
          <a:stretch>
            <a:fillRect/>
          </a:stretch>
        </p:blipFill>
        <p:spPr>
          <a:xfrm>
            <a:off x="7873488" y="1709950"/>
            <a:ext cx="958801" cy="958801"/>
          </a:xfrm>
          <a:prstGeom prst="rect">
            <a:avLst/>
          </a:prstGeom>
          <a:noFill/>
          <a:ln>
            <a:noFill/>
          </a:ln>
        </p:spPr>
      </p:pic>
      <p:pic>
        <p:nvPicPr>
          <p:cNvPr id="257" name="Google Shape;257;p26"/>
          <p:cNvPicPr preferRelativeResize="0"/>
          <p:nvPr/>
        </p:nvPicPr>
        <p:blipFill>
          <a:blip r:embed="rId5">
            <a:alphaModFix/>
          </a:blip>
          <a:stretch>
            <a:fillRect/>
          </a:stretch>
        </p:blipFill>
        <p:spPr>
          <a:xfrm>
            <a:off x="6959347" y="2842724"/>
            <a:ext cx="1988752" cy="1414226"/>
          </a:xfrm>
          <a:prstGeom prst="rect">
            <a:avLst/>
          </a:prstGeom>
          <a:noFill/>
          <a:ln>
            <a:noFill/>
          </a:ln>
        </p:spPr>
      </p:pic>
      <p:sp>
        <p:nvSpPr>
          <p:cNvPr id="258" name="Google Shape;258;p26"/>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59" name="Google Shape;259;p26"/>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60" name="Google Shape;260;p26"/>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61" name="Google Shape;261;p26"/>
          <p:cNvSpPr txBox="1"/>
          <p:nvPr/>
        </p:nvSpPr>
        <p:spPr>
          <a:xfrm>
            <a:off x="8367300" y="1052850"/>
            <a:ext cx="580800" cy="1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Jason</a:t>
            </a:r>
            <a:endParaRPr b="1" sz="1000">
              <a:solidFill>
                <a:schemeClr val="dk1"/>
              </a:solidFill>
              <a:latin typeface="Average"/>
              <a:ea typeface="Average"/>
              <a:cs typeface="Average"/>
              <a:sym typeface="Average"/>
            </a:endParaRPr>
          </a:p>
        </p:txBody>
      </p:sp>
      <p:sp>
        <p:nvSpPr>
          <p:cNvPr id="262" name="Google Shape;262;p26"/>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a:t>
            </a:r>
            <a:r>
              <a:rPr lang="en" sz="1000">
                <a:solidFill>
                  <a:schemeClr val="dk1"/>
                </a:solidFill>
                <a:latin typeface="Average"/>
                <a:ea typeface="Average"/>
                <a:cs typeface="Average"/>
                <a:sym typeface="Average"/>
              </a:rPr>
              <a:t>05/07/24</a:t>
            </a:r>
            <a:endParaRPr sz="1000">
              <a:solidFill>
                <a:schemeClr val="dk1"/>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Quantified Impact of Changed Process</a:t>
            </a:r>
            <a:endParaRPr/>
          </a:p>
        </p:txBody>
      </p:sp>
      <p:sp>
        <p:nvSpPr>
          <p:cNvPr id="268" name="Google Shape;268;p27"/>
          <p:cNvSpPr txBox="1"/>
          <p:nvPr>
            <p:ph idx="1" type="body"/>
          </p:nvPr>
        </p:nvSpPr>
        <p:spPr>
          <a:xfrm>
            <a:off x="311700" y="133855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Modernization of the website will increase accessibility and highlighting of </a:t>
            </a:r>
            <a:r>
              <a:rPr i="1" lang="en"/>
              <a:t>Cornerstones’</a:t>
            </a:r>
            <a:r>
              <a:rPr lang="en"/>
              <a:t> resources and aid to clients</a:t>
            </a:r>
            <a:endParaRPr/>
          </a:p>
          <a:p>
            <a:pPr indent="-342900" lvl="0" marL="457200" rtl="0" algn="l">
              <a:lnSpc>
                <a:spcPct val="150000"/>
              </a:lnSpc>
              <a:spcBef>
                <a:spcPts val="0"/>
              </a:spcBef>
              <a:spcAft>
                <a:spcPts val="0"/>
              </a:spcAft>
              <a:buSzPts val="1800"/>
              <a:buChar char="●"/>
            </a:pPr>
            <a:r>
              <a:rPr lang="en"/>
              <a:t>Donors, employees, and clients will be able to access the site more efficiently as load times for pages will decrease</a:t>
            </a:r>
            <a:endParaRPr/>
          </a:p>
          <a:p>
            <a:pPr indent="0" lvl="0" marL="457200" rtl="0" algn="l">
              <a:spcBef>
                <a:spcPts val="1600"/>
              </a:spcBef>
              <a:spcAft>
                <a:spcPts val="1600"/>
              </a:spcAft>
              <a:buNone/>
            </a:pPr>
            <a:r>
              <a:t/>
            </a:r>
            <a:endParaRPr/>
          </a:p>
        </p:txBody>
      </p:sp>
      <p:pic>
        <p:nvPicPr>
          <p:cNvPr id="269" name="Google Shape;269;p27"/>
          <p:cNvPicPr preferRelativeResize="0"/>
          <p:nvPr/>
        </p:nvPicPr>
        <p:blipFill rotWithShape="1">
          <a:blip r:embed="rId3">
            <a:alphaModFix/>
          </a:blip>
          <a:srcRect b="3236" l="0" r="0" t="3227"/>
          <a:stretch/>
        </p:blipFill>
        <p:spPr>
          <a:xfrm>
            <a:off x="8102099" y="342550"/>
            <a:ext cx="958800" cy="958800"/>
          </a:xfrm>
          <a:prstGeom prst="ellipse">
            <a:avLst/>
          </a:prstGeom>
          <a:noFill/>
          <a:ln>
            <a:noFill/>
          </a:ln>
        </p:spPr>
      </p:pic>
      <p:pic>
        <p:nvPicPr>
          <p:cNvPr id="270" name="Google Shape;270;p27"/>
          <p:cNvPicPr preferRelativeResize="0"/>
          <p:nvPr/>
        </p:nvPicPr>
        <p:blipFill>
          <a:blip r:embed="rId4">
            <a:alphaModFix/>
          </a:blip>
          <a:stretch>
            <a:fillRect/>
          </a:stretch>
        </p:blipFill>
        <p:spPr>
          <a:xfrm>
            <a:off x="3408389" y="3206300"/>
            <a:ext cx="2327225" cy="1548650"/>
          </a:xfrm>
          <a:prstGeom prst="rect">
            <a:avLst/>
          </a:prstGeom>
          <a:noFill/>
          <a:ln>
            <a:noFill/>
          </a:ln>
        </p:spPr>
      </p:pic>
      <p:sp>
        <p:nvSpPr>
          <p:cNvPr id="271" name="Google Shape;271;p27"/>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72" name="Google Shape;272;p27"/>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73" name="Google Shape;273;p27"/>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74" name="Google Shape;274;p27"/>
          <p:cNvSpPr txBox="1"/>
          <p:nvPr/>
        </p:nvSpPr>
        <p:spPr>
          <a:xfrm>
            <a:off x="8360250" y="1005300"/>
            <a:ext cx="4425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Izu</a:t>
            </a:r>
            <a:endParaRPr b="1" sz="1000">
              <a:solidFill>
                <a:schemeClr val="dk1"/>
              </a:solidFill>
              <a:latin typeface="Average"/>
              <a:ea typeface="Average"/>
              <a:cs typeface="Average"/>
              <a:sym typeface="Average"/>
            </a:endParaRPr>
          </a:p>
        </p:txBody>
      </p:sp>
      <p:sp>
        <p:nvSpPr>
          <p:cNvPr id="275" name="Google Shape;275;p27"/>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05/07/24</a:t>
            </a:r>
            <a:endParaRPr sz="1000">
              <a:solidFill>
                <a:schemeClr val="dk1"/>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Solutions:</a:t>
            </a:r>
            <a:br>
              <a:rPr lang="en"/>
            </a:br>
            <a:r>
              <a:rPr lang="en"/>
              <a:t>By Robert</a:t>
            </a:r>
            <a:endParaRPr/>
          </a:p>
        </p:txBody>
      </p:sp>
      <p:pic>
        <p:nvPicPr>
          <p:cNvPr id="281" name="Google Shape;281;p28"/>
          <p:cNvPicPr preferRelativeResize="0"/>
          <p:nvPr/>
        </p:nvPicPr>
        <p:blipFill>
          <a:blip r:embed="rId3">
            <a:alphaModFix/>
          </a:blip>
          <a:stretch>
            <a:fillRect/>
          </a:stretch>
        </p:blipFill>
        <p:spPr>
          <a:xfrm>
            <a:off x="3411125" y="1199600"/>
            <a:ext cx="5732864" cy="3820976"/>
          </a:xfrm>
          <a:prstGeom prst="rect">
            <a:avLst/>
          </a:prstGeom>
          <a:noFill/>
          <a:ln>
            <a:noFill/>
          </a:ln>
        </p:spPr>
      </p:pic>
      <p:pic>
        <p:nvPicPr>
          <p:cNvPr id="282" name="Google Shape;282;p28"/>
          <p:cNvPicPr preferRelativeResize="0"/>
          <p:nvPr/>
        </p:nvPicPr>
        <p:blipFill rotWithShape="1">
          <a:blip r:embed="rId4">
            <a:alphaModFix/>
          </a:blip>
          <a:srcRect b="10253" l="0" r="0" t="23079"/>
          <a:stretch/>
        </p:blipFill>
        <p:spPr>
          <a:xfrm>
            <a:off x="393625" y="1900100"/>
            <a:ext cx="1112400" cy="1112400"/>
          </a:xfrm>
          <a:prstGeom prst="ellipse">
            <a:avLst/>
          </a:prstGeom>
          <a:noFill/>
          <a:ln>
            <a:noFill/>
          </a:ln>
        </p:spPr>
      </p:pic>
      <p:sp>
        <p:nvSpPr>
          <p:cNvPr id="283" name="Google Shape;283;p28"/>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84" name="Google Shape;284;p28"/>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85" name="Google Shape;285;p28"/>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86" name="Google Shape;286;p28"/>
          <p:cNvSpPr txBox="1"/>
          <p:nvPr/>
        </p:nvSpPr>
        <p:spPr>
          <a:xfrm>
            <a:off x="657875" y="2687425"/>
            <a:ext cx="709800" cy="1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Robert</a:t>
            </a:r>
            <a:endParaRPr b="1" sz="1000">
              <a:solidFill>
                <a:schemeClr val="dk1"/>
              </a:solidFill>
              <a:latin typeface="Average"/>
              <a:ea typeface="Average"/>
              <a:cs typeface="Average"/>
              <a:sym typeface="Average"/>
            </a:endParaRPr>
          </a:p>
        </p:txBody>
      </p:sp>
      <p:sp>
        <p:nvSpPr>
          <p:cNvPr id="287" name="Google Shape;287;p28"/>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a:t>
            </a:r>
            <a:r>
              <a:rPr lang="en" sz="1000">
                <a:solidFill>
                  <a:schemeClr val="dk1"/>
                </a:solidFill>
                <a:latin typeface="Average"/>
                <a:ea typeface="Average"/>
                <a:cs typeface="Average"/>
                <a:sym typeface="Average"/>
              </a:rPr>
              <a:t>05/07/24</a:t>
            </a:r>
            <a:endParaRPr sz="1000">
              <a:solidFill>
                <a:schemeClr val="dk1"/>
              </a:solidFill>
              <a:latin typeface="Average"/>
              <a:ea typeface="Average"/>
              <a:cs typeface="Average"/>
              <a:sym typeface="Average"/>
            </a:endParaRPr>
          </a:p>
        </p:txBody>
      </p:sp>
      <p:pic>
        <p:nvPicPr>
          <p:cNvPr id="288" name="Google Shape;288;p28"/>
          <p:cNvPicPr preferRelativeResize="0"/>
          <p:nvPr/>
        </p:nvPicPr>
        <p:blipFill rotWithShape="1">
          <a:blip r:embed="rId5">
            <a:alphaModFix/>
          </a:blip>
          <a:srcRect b="10510" l="0" r="0" t="10518"/>
          <a:stretch/>
        </p:blipFill>
        <p:spPr>
          <a:xfrm>
            <a:off x="7431924" y="12270900"/>
            <a:ext cx="958800" cy="9588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is Innovative &amp; Addresses Major Issues</a:t>
            </a:r>
            <a:endParaRPr/>
          </a:p>
        </p:txBody>
      </p:sp>
      <p:pic>
        <p:nvPicPr>
          <p:cNvPr id="294" name="Google Shape;294;p29"/>
          <p:cNvPicPr preferRelativeResize="0"/>
          <p:nvPr/>
        </p:nvPicPr>
        <p:blipFill rotWithShape="1">
          <a:blip r:embed="rId3">
            <a:alphaModFix/>
          </a:blip>
          <a:srcRect b="7266" l="0" r="0" t="26066"/>
          <a:stretch/>
        </p:blipFill>
        <p:spPr>
          <a:xfrm>
            <a:off x="8087824" y="286275"/>
            <a:ext cx="958800" cy="958800"/>
          </a:xfrm>
          <a:prstGeom prst="ellipse">
            <a:avLst/>
          </a:prstGeom>
          <a:noFill/>
          <a:ln>
            <a:noFill/>
          </a:ln>
        </p:spPr>
      </p:pic>
      <p:sp>
        <p:nvSpPr>
          <p:cNvPr id="295" name="Google Shape;295;p29"/>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96" name="Google Shape;296;p29"/>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97" name="Google Shape;297;p29"/>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298" name="Google Shape;298;p29"/>
          <p:cNvSpPr txBox="1"/>
          <p:nvPr/>
        </p:nvSpPr>
        <p:spPr>
          <a:xfrm>
            <a:off x="8315075" y="993025"/>
            <a:ext cx="709800" cy="1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Robert</a:t>
            </a:r>
            <a:endParaRPr b="1" sz="1000">
              <a:solidFill>
                <a:schemeClr val="dk1"/>
              </a:solidFill>
              <a:latin typeface="Average"/>
              <a:ea typeface="Average"/>
              <a:cs typeface="Average"/>
              <a:sym typeface="Average"/>
            </a:endParaRPr>
          </a:p>
        </p:txBody>
      </p:sp>
      <p:sp>
        <p:nvSpPr>
          <p:cNvPr id="299" name="Google Shape;299;p29"/>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a:t>
            </a:r>
            <a:r>
              <a:rPr lang="en" sz="1000">
                <a:solidFill>
                  <a:schemeClr val="dk1"/>
                </a:solidFill>
                <a:latin typeface="Average"/>
                <a:ea typeface="Average"/>
                <a:cs typeface="Average"/>
                <a:sym typeface="Average"/>
              </a:rPr>
              <a:t>05/07/24</a:t>
            </a:r>
            <a:endParaRPr sz="1000">
              <a:solidFill>
                <a:schemeClr val="dk1"/>
              </a:solidFill>
              <a:latin typeface="Average"/>
              <a:ea typeface="Average"/>
              <a:cs typeface="Average"/>
              <a:sym typeface="Average"/>
            </a:endParaRPr>
          </a:p>
        </p:txBody>
      </p:sp>
      <p:pic>
        <p:nvPicPr>
          <p:cNvPr id="300" name="Google Shape;300;p29"/>
          <p:cNvPicPr preferRelativeResize="0"/>
          <p:nvPr/>
        </p:nvPicPr>
        <p:blipFill>
          <a:blip r:embed="rId4">
            <a:alphaModFix/>
          </a:blip>
          <a:stretch>
            <a:fillRect/>
          </a:stretch>
        </p:blipFill>
        <p:spPr>
          <a:xfrm>
            <a:off x="1123275" y="710750"/>
            <a:ext cx="6577399" cy="4287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is Innovative &amp; Addresses Major Issues</a:t>
            </a:r>
            <a:endParaRPr/>
          </a:p>
        </p:txBody>
      </p:sp>
      <p:pic>
        <p:nvPicPr>
          <p:cNvPr id="306" name="Google Shape;306;p30"/>
          <p:cNvPicPr preferRelativeResize="0"/>
          <p:nvPr/>
        </p:nvPicPr>
        <p:blipFill rotWithShape="1">
          <a:blip r:embed="rId3">
            <a:alphaModFix/>
          </a:blip>
          <a:srcRect b="7266" l="0" r="0" t="26066"/>
          <a:stretch/>
        </p:blipFill>
        <p:spPr>
          <a:xfrm>
            <a:off x="8087824" y="286275"/>
            <a:ext cx="958800" cy="958800"/>
          </a:xfrm>
          <a:prstGeom prst="ellipse">
            <a:avLst/>
          </a:prstGeom>
          <a:noFill/>
          <a:ln>
            <a:noFill/>
          </a:ln>
        </p:spPr>
      </p:pic>
      <p:sp>
        <p:nvSpPr>
          <p:cNvPr id="307" name="Google Shape;307;p30"/>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08" name="Google Shape;308;p30"/>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309" name="Google Shape;309;p30"/>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10" name="Google Shape;310;p30"/>
          <p:cNvSpPr txBox="1"/>
          <p:nvPr/>
        </p:nvSpPr>
        <p:spPr>
          <a:xfrm>
            <a:off x="8315075" y="993025"/>
            <a:ext cx="709800" cy="1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Robert</a:t>
            </a:r>
            <a:endParaRPr b="1" sz="1000">
              <a:solidFill>
                <a:schemeClr val="dk1"/>
              </a:solidFill>
              <a:latin typeface="Average"/>
              <a:ea typeface="Average"/>
              <a:cs typeface="Average"/>
              <a:sym typeface="Average"/>
            </a:endParaRPr>
          </a:p>
        </p:txBody>
      </p:sp>
      <p:sp>
        <p:nvSpPr>
          <p:cNvPr id="311" name="Google Shape;311;p30"/>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05/07/24</a:t>
            </a:r>
            <a:endParaRPr sz="1000">
              <a:solidFill>
                <a:schemeClr val="dk1"/>
              </a:solidFill>
              <a:latin typeface="Average"/>
              <a:ea typeface="Average"/>
              <a:cs typeface="Average"/>
              <a:sym typeface="Average"/>
            </a:endParaRPr>
          </a:p>
        </p:txBody>
      </p:sp>
      <p:pic>
        <p:nvPicPr>
          <p:cNvPr id="312" name="Google Shape;312;p30"/>
          <p:cNvPicPr preferRelativeResize="0"/>
          <p:nvPr/>
        </p:nvPicPr>
        <p:blipFill>
          <a:blip r:embed="rId4">
            <a:alphaModFix/>
          </a:blip>
          <a:stretch>
            <a:fillRect/>
          </a:stretch>
        </p:blipFill>
        <p:spPr>
          <a:xfrm>
            <a:off x="1296200" y="966500"/>
            <a:ext cx="6061596" cy="374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is Innovative &amp; Addresses Major Issues</a:t>
            </a:r>
            <a:endParaRPr/>
          </a:p>
        </p:txBody>
      </p:sp>
      <p:pic>
        <p:nvPicPr>
          <p:cNvPr id="318" name="Google Shape;318;p31"/>
          <p:cNvPicPr preferRelativeResize="0"/>
          <p:nvPr/>
        </p:nvPicPr>
        <p:blipFill rotWithShape="1">
          <a:blip r:embed="rId3">
            <a:alphaModFix/>
          </a:blip>
          <a:srcRect b="7266" l="0" r="0" t="26066"/>
          <a:stretch/>
        </p:blipFill>
        <p:spPr>
          <a:xfrm>
            <a:off x="8087824" y="286275"/>
            <a:ext cx="958800" cy="958800"/>
          </a:xfrm>
          <a:prstGeom prst="ellipse">
            <a:avLst/>
          </a:prstGeom>
          <a:noFill/>
          <a:ln>
            <a:noFill/>
          </a:ln>
        </p:spPr>
      </p:pic>
      <p:sp>
        <p:nvSpPr>
          <p:cNvPr id="319" name="Google Shape;319;p31"/>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20" name="Google Shape;320;p31"/>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321" name="Google Shape;321;p31"/>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22" name="Google Shape;322;p31"/>
          <p:cNvSpPr txBox="1"/>
          <p:nvPr/>
        </p:nvSpPr>
        <p:spPr>
          <a:xfrm>
            <a:off x="8315075" y="993025"/>
            <a:ext cx="709800" cy="1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Robert</a:t>
            </a:r>
            <a:endParaRPr b="1" sz="1000">
              <a:solidFill>
                <a:schemeClr val="dk1"/>
              </a:solidFill>
              <a:latin typeface="Average"/>
              <a:ea typeface="Average"/>
              <a:cs typeface="Average"/>
              <a:sym typeface="Average"/>
            </a:endParaRPr>
          </a:p>
        </p:txBody>
      </p:sp>
      <p:sp>
        <p:nvSpPr>
          <p:cNvPr id="323" name="Google Shape;323;p31"/>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a:t>
            </a:r>
            <a:r>
              <a:rPr lang="en" sz="1000">
                <a:solidFill>
                  <a:schemeClr val="dk1"/>
                </a:solidFill>
                <a:latin typeface="Average"/>
                <a:ea typeface="Average"/>
                <a:cs typeface="Average"/>
                <a:sym typeface="Average"/>
              </a:rPr>
              <a:t>05/07/24</a:t>
            </a:r>
            <a:endParaRPr sz="1000">
              <a:solidFill>
                <a:schemeClr val="dk1"/>
              </a:solidFill>
              <a:latin typeface="Average"/>
              <a:ea typeface="Average"/>
              <a:cs typeface="Average"/>
              <a:sym typeface="Average"/>
            </a:endParaRPr>
          </a:p>
        </p:txBody>
      </p:sp>
      <p:sp>
        <p:nvSpPr>
          <p:cNvPr id="324" name="Google Shape;324;p31"/>
          <p:cNvSpPr txBox="1"/>
          <p:nvPr/>
        </p:nvSpPr>
        <p:spPr>
          <a:xfrm>
            <a:off x="224275" y="789125"/>
            <a:ext cx="8520600" cy="378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accent3"/>
                </a:solidFill>
                <a:latin typeface="Average"/>
                <a:ea typeface="Average"/>
                <a:cs typeface="Average"/>
                <a:sym typeface="Average"/>
              </a:rPr>
              <a:t>Actionable Insights</a:t>
            </a:r>
            <a:endParaRPr>
              <a:solidFill>
                <a:schemeClr val="accent3"/>
              </a:solidFill>
              <a:latin typeface="Average"/>
              <a:ea typeface="Average"/>
              <a:cs typeface="Average"/>
              <a:sym typeface="Average"/>
            </a:endParaRPr>
          </a:p>
          <a:p>
            <a:pPr indent="-317500" lvl="0" marL="457200" rtl="0" algn="l">
              <a:lnSpc>
                <a:spcPct val="150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Consistent Branding: </a:t>
            </a:r>
            <a:r>
              <a:rPr lang="en">
                <a:solidFill>
                  <a:schemeClr val="accent3"/>
                </a:solidFill>
                <a:latin typeface="Average"/>
                <a:ea typeface="Average"/>
                <a:cs typeface="Average"/>
                <a:sym typeface="Average"/>
              </a:rPr>
              <a:t>Maintain a consistent overall design and branding elements across all center pages. </a:t>
            </a:r>
            <a:endParaRPr>
              <a:solidFill>
                <a:schemeClr val="accent3"/>
              </a:solidFill>
              <a:latin typeface="Average"/>
              <a:ea typeface="Average"/>
              <a:cs typeface="Average"/>
              <a:sym typeface="Average"/>
            </a:endParaRPr>
          </a:p>
          <a:p>
            <a:pPr indent="-317500" lvl="0" marL="457200" rtl="0" algn="l">
              <a:lnSpc>
                <a:spcPct val="150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Distinct Landing Pages: Develop dedicated landing pages for each center highlighting unique features, services, and events.</a:t>
            </a:r>
            <a:endParaRPr>
              <a:solidFill>
                <a:schemeClr val="accent3"/>
              </a:solidFill>
              <a:latin typeface="Average"/>
              <a:ea typeface="Average"/>
              <a:cs typeface="Average"/>
              <a:sym typeface="Average"/>
            </a:endParaRPr>
          </a:p>
          <a:p>
            <a:pPr indent="-317500" lvl="0" marL="457200" rtl="0" algn="l">
              <a:lnSpc>
                <a:spcPct val="150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Mobile Optimization: With the increasing prevalence of mobile devices, ensuring seamless and responsive design.</a:t>
            </a:r>
            <a:endParaRPr>
              <a:solidFill>
                <a:schemeClr val="accent3"/>
              </a:solidFill>
              <a:latin typeface="Average"/>
              <a:ea typeface="Average"/>
              <a:cs typeface="Average"/>
              <a:sym typeface="Average"/>
            </a:endParaRPr>
          </a:p>
          <a:p>
            <a:pPr indent="-317500" lvl="0" marL="457200" rtl="0" algn="l">
              <a:lnSpc>
                <a:spcPct val="150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Adaptive Content loading: Utilizing web design techniques such as conditional loading, and progressive enhancement to allow users with poor connection to access and utilize the web resource.</a:t>
            </a:r>
            <a:endParaRPr>
              <a:solidFill>
                <a:schemeClr val="accent3"/>
              </a:solidFill>
              <a:latin typeface="Average"/>
              <a:ea typeface="Average"/>
              <a:cs typeface="Average"/>
              <a:sym typeface="Average"/>
            </a:endParaRPr>
          </a:p>
          <a:p>
            <a:pPr indent="-317500" lvl="0" marL="457200" rtl="0" algn="l">
              <a:lnSpc>
                <a:spcPct val="150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Visual Storytelling: Compelling visuals, including videos, infographics, and user testimonials, play a pivotal role in conveying company culture, values, and mission goals.</a:t>
            </a:r>
            <a:endParaRPr>
              <a:solidFill>
                <a:schemeClr val="accent3"/>
              </a:solidFill>
              <a:latin typeface="Average"/>
              <a:ea typeface="Average"/>
              <a:cs typeface="Average"/>
              <a:sym typeface="Average"/>
            </a:endParaRPr>
          </a:p>
          <a:p>
            <a:pPr indent="-317500" lvl="0" marL="457200" rtl="0" algn="l">
              <a:lnSpc>
                <a:spcPct val="150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Accessibility Standards: Adhere to web accessibility standards (such as WCAG guidelines) to ensure that users of all abilities can access and interact with the content effectively.</a:t>
            </a:r>
            <a:endParaRPr>
              <a:solidFill>
                <a:schemeClr val="accent3"/>
              </a:solidFill>
              <a:latin typeface="Average"/>
              <a:ea typeface="Average"/>
              <a:cs typeface="Average"/>
              <a:sym typeface="Average"/>
            </a:endParaRPr>
          </a:p>
          <a:p>
            <a:pPr indent="0" lvl="0" marL="0" rtl="0" algn="l">
              <a:lnSpc>
                <a:spcPct val="150000"/>
              </a:lnSpc>
              <a:spcBef>
                <a:spcPts val="0"/>
              </a:spcBef>
              <a:spcAft>
                <a:spcPts val="0"/>
              </a:spcAft>
              <a:buNone/>
            </a:pPr>
            <a:r>
              <a:t/>
            </a:r>
            <a:endParaRPr>
              <a:solidFill>
                <a:schemeClr val="accent3"/>
              </a:solidFill>
              <a:latin typeface="Average"/>
              <a:ea typeface="Average"/>
              <a:cs typeface="Average"/>
              <a:sym typeface="Average"/>
            </a:endParaRPr>
          </a:p>
          <a:p>
            <a:pPr indent="0" lvl="0" marL="0" rtl="0" algn="l">
              <a:lnSpc>
                <a:spcPct val="150000"/>
              </a:lnSpc>
              <a:spcBef>
                <a:spcPts val="0"/>
              </a:spcBef>
              <a:spcAft>
                <a:spcPts val="0"/>
              </a:spcAft>
              <a:buNone/>
            </a:pPr>
            <a:r>
              <a:t/>
            </a:r>
            <a:endParaRPr>
              <a:solidFill>
                <a:schemeClr val="accent3"/>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p:nvPr/>
        </p:nvSpPr>
        <p:spPr>
          <a:xfrm>
            <a:off x="0" y="0"/>
            <a:ext cx="9161100" cy="28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Website Redesign Team</a:t>
            </a:r>
            <a:endParaRPr>
              <a:solidFill>
                <a:schemeClr val="lt1"/>
              </a:solidFill>
            </a:endParaRPr>
          </a:p>
        </p:txBody>
      </p:sp>
      <p:pic>
        <p:nvPicPr>
          <p:cNvPr id="71" name="Google Shape;71;p14"/>
          <p:cNvPicPr preferRelativeResize="0"/>
          <p:nvPr/>
        </p:nvPicPr>
        <p:blipFill rotWithShape="1">
          <a:blip r:embed="rId3">
            <a:alphaModFix/>
          </a:blip>
          <a:srcRect b="10510" l="0" r="0" t="10518"/>
          <a:stretch/>
        </p:blipFill>
        <p:spPr>
          <a:xfrm>
            <a:off x="139950" y="1645920"/>
            <a:ext cx="1188600" cy="1188600"/>
          </a:xfrm>
          <a:prstGeom prst="ellipse">
            <a:avLst/>
          </a:prstGeom>
          <a:noFill/>
          <a:ln>
            <a:noFill/>
          </a:ln>
        </p:spPr>
      </p:pic>
      <p:sp>
        <p:nvSpPr>
          <p:cNvPr id="72" name="Google Shape;72;p14"/>
          <p:cNvSpPr txBox="1"/>
          <p:nvPr>
            <p:ph idx="4294967295" type="body"/>
          </p:nvPr>
        </p:nvSpPr>
        <p:spPr>
          <a:xfrm>
            <a:off x="2584450" y="2834640"/>
            <a:ext cx="1409100" cy="42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Aaila Imran</a:t>
            </a:r>
            <a:br>
              <a:rPr lang="en" sz="1400">
                <a:solidFill>
                  <a:schemeClr val="dk1"/>
                </a:solidFill>
              </a:rPr>
            </a:br>
            <a:endParaRPr sz="1200">
              <a:solidFill>
                <a:schemeClr val="dk1"/>
              </a:solidFill>
            </a:endParaRPr>
          </a:p>
        </p:txBody>
      </p:sp>
      <p:sp>
        <p:nvSpPr>
          <p:cNvPr id="73" name="Google Shape;73;p14"/>
          <p:cNvSpPr txBox="1"/>
          <p:nvPr>
            <p:ph idx="4294967295" type="body"/>
          </p:nvPr>
        </p:nvSpPr>
        <p:spPr>
          <a:xfrm>
            <a:off x="-4375" y="2834640"/>
            <a:ext cx="13515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Evan Inglefield</a:t>
            </a:r>
            <a:endParaRPr sz="1400">
              <a:solidFill>
                <a:schemeClr val="dk1"/>
              </a:solidFill>
            </a:endParaRPr>
          </a:p>
        </p:txBody>
      </p:sp>
      <p:sp>
        <p:nvSpPr>
          <p:cNvPr id="74" name="Google Shape;74;p14"/>
          <p:cNvSpPr txBox="1"/>
          <p:nvPr>
            <p:ph idx="4294967295" type="body"/>
          </p:nvPr>
        </p:nvSpPr>
        <p:spPr>
          <a:xfrm>
            <a:off x="1308875" y="2834640"/>
            <a:ext cx="1351500" cy="34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Yazan Ezzedine</a:t>
            </a:r>
            <a:endParaRPr sz="1400">
              <a:solidFill>
                <a:schemeClr val="dk1"/>
              </a:solidFill>
            </a:endParaRPr>
          </a:p>
        </p:txBody>
      </p:sp>
      <p:sp>
        <p:nvSpPr>
          <p:cNvPr id="75" name="Google Shape;75;p14"/>
          <p:cNvSpPr txBox="1"/>
          <p:nvPr>
            <p:ph idx="4294967295" type="body"/>
          </p:nvPr>
        </p:nvSpPr>
        <p:spPr>
          <a:xfrm>
            <a:off x="3972012" y="2834640"/>
            <a:ext cx="1171500" cy="42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Jason Nice</a:t>
            </a:r>
            <a:endParaRPr sz="1400">
              <a:solidFill>
                <a:schemeClr val="dk1"/>
              </a:solidFill>
            </a:endParaRPr>
          </a:p>
        </p:txBody>
      </p:sp>
      <p:sp>
        <p:nvSpPr>
          <p:cNvPr id="76" name="Google Shape;76;p14"/>
          <p:cNvSpPr txBox="1"/>
          <p:nvPr>
            <p:ph idx="4294967295" type="body"/>
          </p:nvPr>
        </p:nvSpPr>
        <p:spPr>
          <a:xfrm>
            <a:off x="5267775" y="2834640"/>
            <a:ext cx="1171500" cy="58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Robert Cline</a:t>
            </a:r>
            <a:endParaRPr sz="1400">
              <a:solidFill>
                <a:schemeClr val="dk1"/>
              </a:solidFill>
            </a:endParaRPr>
          </a:p>
        </p:txBody>
      </p:sp>
      <p:sp>
        <p:nvSpPr>
          <p:cNvPr id="77" name="Google Shape;77;p14"/>
          <p:cNvSpPr txBox="1"/>
          <p:nvPr>
            <p:ph idx="4294967295" type="body"/>
          </p:nvPr>
        </p:nvSpPr>
        <p:spPr>
          <a:xfrm>
            <a:off x="6302725" y="2834640"/>
            <a:ext cx="17181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Izu Onyejekwe</a:t>
            </a:r>
            <a:endParaRPr sz="1400">
              <a:solidFill>
                <a:schemeClr val="dk1"/>
              </a:solidFill>
            </a:endParaRPr>
          </a:p>
        </p:txBody>
      </p:sp>
      <p:pic>
        <p:nvPicPr>
          <p:cNvPr id="78" name="Google Shape;78;p14"/>
          <p:cNvPicPr preferRelativeResize="0"/>
          <p:nvPr/>
        </p:nvPicPr>
        <p:blipFill rotWithShape="1">
          <a:blip r:embed="rId4">
            <a:alphaModFix/>
          </a:blip>
          <a:srcRect b="15099" l="12416" r="5737" t="7387"/>
          <a:stretch/>
        </p:blipFill>
        <p:spPr>
          <a:xfrm>
            <a:off x="1437524" y="1645920"/>
            <a:ext cx="1188600" cy="1188600"/>
          </a:xfrm>
          <a:prstGeom prst="ellipse">
            <a:avLst/>
          </a:prstGeom>
          <a:noFill/>
          <a:ln>
            <a:noFill/>
          </a:ln>
        </p:spPr>
      </p:pic>
      <p:pic>
        <p:nvPicPr>
          <p:cNvPr id="79" name="Google Shape;79;p14"/>
          <p:cNvPicPr preferRelativeResize="0"/>
          <p:nvPr/>
        </p:nvPicPr>
        <p:blipFill rotWithShape="1">
          <a:blip r:embed="rId5">
            <a:alphaModFix/>
          </a:blip>
          <a:srcRect b="46242" l="0" r="0" t="0"/>
          <a:stretch/>
        </p:blipFill>
        <p:spPr>
          <a:xfrm>
            <a:off x="3997826" y="1645920"/>
            <a:ext cx="1188600" cy="1188600"/>
          </a:xfrm>
          <a:prstGeom prst="ellipse">
            <a:avLst/>
          </a:prstGeom>
          <a:noFill/>
          <a:ln>
            <a:noFill/>
          </a:ln>
        </p:spPr>
      </p:pic>
      <p:pic>
        <p:nvPicPr>
          <p:cNvPr id="80" name="Google Shape;80;p14"/>
          <p:cNvPicPr preferRelativeResize="0"/>
          <p:nvPr/>
        </p:nvPicPr>
        <p:blipFill rotWithShape="1">
          <a:blip r:embed="rId6">
            <a:alphaModFix/>
          </a:blip>
          <a:srcRect b="7266" l="0" r="0" t="26066"/>
          <a:stretch/>
        </p:blipFill>
        <p:spPr>
          <a:xfrm>
            <a:off x="5323025" y="1645920"/>
            <a:ext cx="1188600" cy="1188600"/>
          </a:xfrm>
          <a:prstGeom prst="ellipse">
            <a:avLst/>
          </a:prstGeom>
          <a:noFill/>
          <a:ln>
            <a:noFill/>
          </a:ln>
        </p:spPr>
      </p:pic>
      <p:pic>
        <p:nvPicPr>
          <p:cNvPr id="81" name="Google Shape;81;p14"/>
          <p:cNvPicPr preferRelativeResize="0"/>
          <p:nvPr/>
        </p:nvPicPr>
        <p:blipFill rotWithShape="1">
          <a:blip r:embed="rId7">
            <a:alphaModFix/>
          </a:blip>
          <a:srcRect b="3236" l="0" r="0" t="3227"/>
          <a:stretch/>
        </p:blipFill>
        <p:spPr>
          <a:xfrm>
            <a:off x="6655000" y="1645920"/>
            <a:ext cx="1188600" cy="1188600"/>
          </a:xfrm>
          <a:prstGeom prst="ellipse">
            <a:avLst/>
          </a:prstGeom>
          <a:noFill/>
          <a:ln>
            <a:noFill/>
          </a:ln>
        </p:spPr>
      </p:pic>
      <p:pic>
        <p:nvPicPr>
          <p:cNvPr id="82" name="Google Shape;82;p14"/>
          <p:cNvPicPr preferRelativeResize="0"/>
          <p:nvPr/>
        </p:nvPicPr>
        <p:blipFill rotWithShape="1">
          <a:blip r:embed="rId8">
            <a:alphaModFix/>
          </a:blip>
          <a:srcRect b="0" l="8807" r="8807" t="0"/>
          <a:stretch/>
        </p:blipFill>
        <p:spPr>
          <a:xfrm>
            <a:off x="7941475" y="1600400"/>
            <a:ext cx="1226100" cy="1234200"/>
          </a:xfrm>
          <a:prstGeom prst="ellipse">
            <a:avLst/>
          </a:prstGeom>
          <a:noFill/>
          <a:ln>
            <a:noFill/>
          </a:ln>
        </p:spPr>
      </p:pic>
      <p:sp>
        <p:nvSpPr>
          <p:cNvPr id="83" name="Google Shape;83;p14"/>
          <p:cNvSpPr txBox="1"/>
          <p:nvPr/>
        </p:nvSpPr>
        <p:spPr>
          <a:xfrm>
            <a:off x="7871125" y="2834640"/>
            <a:ext cx="1226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a:solidFill>
                  <a:schemeClr val="dk1"/>
                </a:solidFill>
                <a:latin typeface="Average"/>
                <a:ea typeface="Average"/>
                <a:cs typeface="Average"/>
                <a:sym typeface="Average"/>
              </a:rPr>
              <a:t>Maryum Riaz</a:t>
            </a:r>
            <a:endParaRPr>
              <a:solidFill>
                <a:schemeClr val="dk1"/>
              </a:solidFill>
              <a:latin typeface="Average"/>
              <a:ea typeface="Average"/>
              <a:cs typeface="Average"/>
              <a:sym typeface="Average"/>
            </a:endParaRPr>
          </a:p>
        </p:txBody>
      </p:sp>
      <p:pic>
        <p:nvPicPr>
          <p:cNvPr id="84" name="Google Shape;84;p14"/>
          <p:cNvPicPr preferRelativeResize="0"/>
          <p:nvPr/>
        </p:nvPicPr>
        <p:blipFill rotWithShape="1">
          <a:blip r:embed="rId9">
            <a:alphaModFix/>
          </a:blip>
          <a:srcRect b="47251" l="23051" r="29545" t="31070"/>
          <a:stretch/>
        </p:blipFill>
        <p:spPr>
          <a:xfrm>
            <a:off x="2754862" y="1645920"/>
            <a:ext cx="1188600" cy="1188600"/>
          </a:xfrm>
          <a:prstGeom prst="ellipse">
            <a:avLst/>
          </a:prstGeom>
          <a:noFill/>
          <a:ln>
            <a:noFill/>
          </a:ln>
        </p:spPr>
      </p:pic>
      <p:sp>
        <p:nvSpPr>
          <p:cNvPr id="85" name="Google Shape;85;p14"/>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86" name="Google Shape;86;p14"/>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87" name="Google Shape;87;p14"/>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sp>
        <p:nvSpPr>
          <p:cNvPr id="88" name="Google Shape;88;p14"/>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sp>
        <p:nvSpPr>
          <p:cNvPr id="89" name="Google Shape;89;p14"/>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30" name="Google Shape;330;p32"/>
          <p:cNvSpPr txBox="1"/>
          <p:nvPr>
            <p:ph type="title"/>
          </p:nvPr>
        </p:nvSpPr>
        <p:spPr>
          <a:xfrm>
            <a:off x="160175" y="16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 Page</a:t>
            </a:r>
            <a:endParaRPr/>
          </a:p>
        </p:txBody>
      </p:sp>
      <p:sp>
        <p:nvSpPr>
          <p:cNvPr id="331" name="Google Shape;331;p32"/>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32"/>
          <p:cNvPicPr preferRelativeResize="0"/>
          <p:nvPr/>
        </p:nvPicPr>
        <p:blipFill>
          <a:blip r:embed="rId3">
            <a:alphaModFix/>
          </a:blip>
          <a:stretch>
            <a:fillRect/>
          </a:stretch>
        </p:blipFill>
        <p:spPr>
          <a:xfrm>
            <a:off x="294525" y="660550"/>
            <a:ext cx="7517753" cy="4224850"/>
          </a:xfrm>
          <a:prstGeom prst="rect">
            <a:avLst/>
          </a:prstGeom>
          <a:noFill/>
          <a:ln>
            <a:noFill/>
          </a:ln>
        </p:spPr>
      </p:pic>
      <p:pic>
        <p:nvPicPr>
          <p:cNvPr id="333" name="Google Shape;333;p32"/>
          <p:cNvPicPr preferRelativeResize="0"/>
          <p:nvPr/>
        </p:nvPicPr>
        <p:blipFill rotWithShape="1">
          <a:blip r:embed="rId4">
            <a:alphaModFix/>
          </a:blip>
          <a:srcRect b="7266" l="0" r="0" t="26066"/>
          <a:stretch/>
        </p:blipFill>
        <p:spPr>
          <a:xfrm>
            <a:off x="8087824" y="286275"/>
            <a:ext cx="958800" cy="958800"/>
          </a:xfrm>
          <a:prstGeom prst="ellipse">
            <a:avLst/>
          </a:prstGeom>
          <a:noFill/>
          <a:ln>
            <a:noFill/>
          </a:ln>
        </p:spPr>
      </p:pic>
      <p:sp>
        <p:nvSpPr>
          <p:cNvPr id="334" name="Google Shape;334;p32"/>
          <p:cNvSpPr txBox="1"/>
          <p:nvPr/>
        </p:nvSpPr>
        <p:spPr>
          <a:xfrm>
            <a:off x="8329150" y="993025"/>
            <a:ext cx="709800" cy="1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Robert</a:t>
            </a:r>
            <a:endParaRPr b="1" sz="1000">
              <a:solidFill>
                <a:schemeClr val="dk1"/>
              </a:solidFill>
              <a:latin typeface="Average"/>
              <a:ea typeface="Average"/>
              <a:cs typeface="Average"/>
              <a:sym typeface="Average"/>
            </a:endParaRPr>
          </a:p>
        </p:txBody>
      </p:sp>
      <p:sp>
        <p:nvSpPr>
          <p:cNvPr id="335" name="Google Shape;335;p32"/>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36" name="Google Shape;336;p32"/>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05/07/24</a:t>
            </a:r>
            <a:endParaRPr sz="1000">
              <a:solidFill>
                <a:schemeClr val="dk1"/>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70400" y="455950"/>
            <a:ext cx="8787300" cy="43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Implementation </a:t>
            </a:r>
            <a:r>
              <a:rPr lang="en" sz="3000"/>
              <a:t>Challenges</a:t>
            </a:r>
            <a:r>
              <a:rPr lang="en" sz="3000"/>
              <a:t> &amp; Documentation Report</a:t>
            </a:r>
            <a:r>
              <a:rPr lang="en" sz="3000"/>
              <a:t> </a:t>
            </a:r>
            <a:endParaRPr sz="3000"/>
          </a:p>
          <a:p>
            <a:pPr indent="0" lvl="0" marL="0" rtl="0" algn="l">
              <a:spcBef>
                <a:spcPts val="0"/>
              </a:spcBef>
              <a:spcAft>
                <a:spcPts val="0"/>
              </a:spcAft>
              <a:buNone/>
            </a:pPr>
            <a:r>
              <a:rPr lang="en" sz="2000"/>
              <a:t>By: </a:t>
            </a:r>
            <a:r>
              <a:rPr lang="en" sz="2000"/>
              <a:t>Aaila, Evan, Maryum &amp; Jason</a:t>
            </a:r>
            <a:r>
              <a:rPr lang="en" sz="2000"/>
              <a:t> </a:t>
            </a:r>
            <a:endParaRPr sz="2000"/>
          </a:p>
        </p:txBody>
      </p:sp>
      <p:pic>
        <p:nvPicPr>
          <p:cNvPr id="342" name="Google Shape;342;p33"/>
          <p:cNvPicPr preferRelativeResize="0"/>
          <p:nvPr/>
        </p:nvPicPr>
        <p:blipFill>
          <a:blip r:embed="rId3">
            <a:alphaModFix/>
          </a:blip>
          <a:stretch>
            <a:fillRect/>
          </a:stretch>
        </p:blipFill>
        <p:spPr>
          <a:xfrm>
            <a:off x="2514825" y="1429225"/>
            <a:ext cx="6445650" cy="3337724"/>
          </a:xfrm>
          <a:prstGeom prst="rect">
            <a:avLst/>
          </a:prstGeom>
          <a:noFill/>
          <a:ln>
            <a:noFill/>
          </a:ln>
        </p:spPr>
      </p:pic>
      <p:pic>
        <p:nvPicPr>
          <p:cNvPr id="343" name="Google Shape;343;p33"/>
          <p:cNvPicPr preferRelativeResize="0"/>
          <p:nvPr/>
        </p:nvPicPr>
        <p:blipFill rotWithShape="1">
          <a:blip r:embed="rId4">
            <a:alphaModFix/>
          </a:blip>
          <a:srcRect b="47251" l="23051" r="29545" t="31070"/>
          <a:stretch/>
        </p:blipFill>
        <p:spPr>
          <a:xfrm>
            <a:off x="1423050" y="1891375"/>
            <a:ext cx="968400" cy="1005000"/>
          </a:xfrm>
          <a:prstGeom prst="ellipse">
            <a:avLst/>
          </a:prstGeom>
          <a:noFill/>
          <a:ln>
            <a:noFill/>
          </a:ln>
        </p:spPr>
      </p:pic>
      <p:pic>
        <p:nvPicPr>
          <p:cNvPr id="344" name="Google Shape;344;p33"/>
          <p:cNvPicPr preferRelativeResize="0"/>
          <p:nvPr/>
        </p:nvPicPr>
        <p:blipFill rotWithShape="1">
          <a:blip r:embed="rId5">
            <a:alphaModFix/>
          </a:blip>
          <a:srcRect b="10510" l="0" r="0" t="10518"/>
          <a:stretch/>
        </p:blipFill>
        <p:spPr>
          <a:xfrm>
            <a:off x="1297424" y="3874588"/>
            <a:ext cx="958800" cy="958800"/>
          </a:xfrm>
          <a:prstGeom prst="ellipse">
            <a:avLst/>
          </a:prstGeom>
          <a:noFill/>
          <a:ln>
            <a:noFill/>
          </a:ln>
        </p:spPr>
      </p:pic>
      <p:sp>
        <p:nvSpPr>
          <p:cNvPr id="345" name="Google Shape;345;p33"/>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46" name="Google Shape;346;p33"/>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347" name="Google Shape;347;p33"/>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48" name="Google Shape;348;p33"/>
          <p:cNvSpPr txBox="1"/>
          <p:nvPr/>
        </p:nvSpPr>
        <p:spPr>
          <a:xfrm>
            <a:off x="1548700" y="2103175"/>
            <a:ext cx="866400" cy="1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chemeClr val="dk1"/>
              </a:solidFill>
              <a:latin typeface="Average"/>
              <a:ea typeface="Average"/>
              <a:cs typeface="Average"/>
              <a:sym typeface="Average"/>
            </a:endParaRPr>
          </a:p>
        </p:txBody>
      </p:sp>
      <p:sp>
        <p:nvSpPr>
          <p:cNvPr id="349" name="Google Shape;349;p33"/>
          <p:cNvSpPr txBox="1"/>
          <p:nvPr/>
        </p:nvSpPr>
        <p:spPr>
          <a:xfrm>
            <a:off x="1444825" y="4550488"/>
            <a:ext cx="5487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highlight>
                  <a:srgbClr val="B7B7B7"/>
                </a:highlight>
                <a:latin typeface="Average"/>
                <a:ea typeface="Average"/>
                <a:cs typeface="Average"/>
                <a:sym typeface="Average"/>
              </a:rPr>
              <a:t>Evan</a:t>
            </a:r>
            <a:endParaRPr b="1" sz="1000">
              <a:solidFill>
                <a:schemeClr val="dk1"/>
              </a:solidFill>
              <a:highlight>
                <a:srgbClr val="B7B7B7"/>
              </a:highlight>
              <a:latin typeface="Average"/>
              <a:ea typeface="Average"/>
              <a:cs typeface="Average"/>
              <a:sym typeface="Average"/>
            </a:endParaRPr>
          </a:p>
        </p:txBody>
      </p:sp>
      <p:sp>
        <p:nvSpPr>
          <p:cNvPr id="350" name="Google Shape;350;p33"/>
          <p:cNvSpPr txBox="1"/>
          <p:nvPr/>
        </p:nvSpPr>
        <p:spPr>
          <a:xfrm>
            <a:off x="1672775" y="2571750"/>
            <a:ext cx="548700" cy="1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Aaila</a:t>
            </a:r>
            <a:endParaRPr b="1" sz="1100">
              <a:solidFill>
                <a:schemeClr val="dk1"/>
              </a:solidFill>
              <a:latin typeface="Average"/>
              <a:ea typeface="Average"/>
              <a:cs typeface="Average"/>
              <a:sym typeface="Average"/>
            </a:endParaRPr>
          </a:p>
        </p:txBody>
      </p:sp>
      <p:sp>
        <p:nvSpPr>
          <p:cNvPr id="351" name="Google Shape;351;p33"/>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a:t>
            </a:r>
            <a:r>
              <a:rPr lang="en" sz="1000">
                <a:solidFill>
                  <a:schemeClr val="dk1"/>
                </a:solidFill>
                <a:latin typeface="Average"/>
                <a:ea typeface="Average"/>
                <a:cs typeface="Average"/>
                <a:sym typeface="Average"/>
              </a:rPr>
              <a:t>05/07/24</a:t>
            </a:r>
            <a:endParaRPr sz="1000">
              <a:solidFill>
                <a:schemeClr val="dk1"/>
              </a:solidFill>
              <a:latin typeface="Average"/>
              <a:ea typeface="Average"/>
              <a:cs typeface="Average"/>
              <a:sym typeface="Average"/>
            </a:endParaRPr>
          </a:p>
        </p:txBody>
      </p:sp>
      <p:pic>
        <p:nvPicPr>
          <p:cNvPr id="352" name="Google Shape;352;p33"/>
          <p:cNvPicPr preferRelativeResize="0"/>
          <p:nvPr/>
        </p:nvPicPr>
        <p:blipFill rotWithShape="1">
          <a:blip r:embed="rId6">
            <a:alphaModFix/>
          </a:blip>
          <a:srcRect b="46242" l="0" r="0" t="0"/>
          <a:stretch/>
        </p:blipFill>
        <p:spPr>
          <a:xfrm>
            <a:off x="45650" y="1089875"/>
            <a:ext cx="1068600" cy="932400"/>
          </a:xfrm>
          <a:prstGeom prst="ellipse">
            <a:avLst/>
          </a:prstGeom>
          <a:noFill/>
          <a:ln>
            <a:noFill/>
          </a:ln>
        </p:spPr>
      </p:pic>
      <p:sp>
        <p:nvSpPr>
          <p:cNvPr id="353" name="Google Shape;353;p33"/>
          <p:cNvSpPr txBox="1"/>
          <p:nvPr/>
        </p:nvSpPr>
        <p:spPr>
          <a:xfrm>
            <a:off x="343800" y="1734775"/>
            <a:ext cx="580800" cy="1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Jason</a:t>
            </a:r>
            <a:endParaRPr b="1" sz="1000">
              <a:solidFill>
                <a:schemeClr val="dk1"/>
              </a:solidFill>
              <a:latin typeface="Average"/>
              <a:ea typeface="Average"/>
              <a:cs typeface="Average"/>
              <a:sym typeface="Average"/>
            </a:endParaRPr>
          </a:p>
        </p:txBody>
      </p:sp>
      <p:pic>
        <p:nvPicPr>
          <p:cNvPr id="354" name="Google Shape;354;p33"/>
          <p:cNvPicPr preferRelativeResize="0"/>
          <p:nvPr/>
        </p:nvPicPr>
        <p:blipFill rotWithShape="1">
          <a:blip r:embed="rId7">
            <a:alphaModFix/>
          </a:blip>
          <a:srcRect b="0" l="8807" r="8807" t="0"/>
          <a:stretch/>
        </p:blipFill>
        <p:spPr>
          <a:xfrm>
            <a:off x="70400" y="2815100"/>
            <a:ext cx="939300" cy="958800"/>
          </a:xfrm>
          <a:prstGeom prst="ellipse">
            <a:avLst/>
          </a:prstGeom>
          <a:noFill/>
          <a:ln>
            <a:noFill/>
          </a:ln>
        </p:spPr>
      </p:pic>
      <p:sp>
        <p:nvSpPr>
          <p:cNvPr id="355" name="Google Shape;355;p33"/>
          <p:cNvSpPr txBox="1"/>
          <p:nvPr/>
        </p:nvSpPr>
        <p:spPr>
          <a:xfrm>
            <a:off x="70400" y="3435200"/>
            <a:ext cx="101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Maryum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4"/>
          <p:cNvSpPr txBox="1"/>
          <p:nvPr>
            <p:ph type="title"/>
          </p:nvPr>
        </p:nvSpPr>
        <p:spPr>
          <a:xfrm>
            <a:off x="311700" y="445025"/>
            <a:ext cx="60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Risks</a:t>
            </a:r>
            <a:endParaRPr/>
          </a:p>
        </p:txBody>
      </p:sp>
      <p:sp>
        <p:nvSpPr>
          <p:cNvPr id="361" name="Google Shape;361;p34"/>
          <p:cNvSpPr txBox="1"/>
          <p:nvPr>
            <p:ph idx="1" type="body"/>
          </p:nvPr>
        </p:nvSpPr>
        <p:spPr>
          <a:xfrm>
            <a:off x="311700" y="1135275"/>
            <a:ext cx="4260300" cy="32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rPr>
              <a:t>Identified Risks:</a:t>
            </a:r>
            <a:endParaRPr sz="1900">
              <a:solidFill>
                <a:schemeClr val="dk1"/>
              </a:solidFill>
            </a:endParaRPr>
          </a:p>
          <a:p>
            <a:pPr indent="-355600" lvl="0" marL="457200" rtl="0" algn="l">
              <a:spcBef>
                <a:spcPts val="1600"/>
              </a:spcBef>
              <a:spcAft>
                <a:spcPts val="0"/>
              </a:spcAft>
              <a:buSzPts val="2000"/>
              <a:buChar char="●"/>
            </a:pPr>
            <a:r>
              <a:rPr lang="en" sz="2000"/>
              <a:t>Multiple stakeholders with diverse needs.</a:t>
            </a:r>
            <a:endParaRPr sz="2000"/>
          </a:p>
          <a:p>
            <a:pPr indent="-355600" lvl="0" marL="457200" rtl="0" algn="l">
              <a:spcBef>
                <a:spcPts val="0"/>
              </a:spcBef>
              <a:spcAft>
                <a:spcPts val="0"/>
              </a:spcAft>
              <a:buSzPts val="2000"/>
              <a:buChar char="●"/>
            </a:pPr>
            <a:r>
              <a:rPr lang="en" sz="2000"/>
              <a:t>Delays in resources and feedback from our sponsor.</a:t>
            </a:r>
            <a:endParaRPr sz="2000"/>
          </a:p>
          <a:p>
            <a:pPr indent="-355600" lvl="0" marL="457200" rtl="0" algn="l">
              <a:spcBef>
                <a:spcPts val="0"/>
              </a:spcBef>
              <a:spcAft>
                <a:spcPts val="0"/>
              </a:spcAft>
              <a:buSzPts val="2000"/>
              <a:buChar char="●"/>
            </a:pPr>
            <a:r>
              <a:rPr lang="en" sz="2000"/>
              <a:t>Scheduling conflicts with sponsor.</a:t>
            </a:r>
            <a:endParaRPr sz="2000"/>
          </a:p>
          <a:p>
            <a:pPr indent="0" lvl="0" marL="457200" rtl="0" algn="l">
              <a:spcBef>
                <a:spcPts val="1600"/>
              </a:spcBef>
              <a:spcAft>
                <a:spcPts val="1600"/>
              </a:spcAft>
              <a:buNone/>
            </a:pPr>
            <a:r>
              <a:t/>
            </a:r>
            <a:endParaRPr sz="1900"/>
          </a:p>
        </p:txBody>
      </p:sp>
      <p:sp>
        <p:nvSpPr>
          <p:cNvPr id="362" name="Google Shape;362;p34"/>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63" name="Google Shape;363;p34"/>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pic>
        <p:nvPicPr>
          <p:cNvPr id="364" name="Google Shape;364;p34"/>
          <p:cNvPicPr preferRelativeResize="0"/>
          <p:nvPr/>
        </p:nvPicPr>
        <p:blipFill rotWithShape="1">
          <a:blip r:embed="rId3">
            <a:alphaModFix/>
          </a:blip>
          <a:srcRect b="46242" l="0" r="0" t="0"/>
          <a:stretch/>
        </p:blipFill>
        <p:spPr>
          <a:xfrm>
            <a:off x="8075400" y="0"/>
            <a:ext cx="1068600" cy="998700"/>
          </a:xfrm>
          <a:prstGeom prst="ellipse">
            <a:avLst/>
          </a:prstGeom>
          <a:noFill/>
          <a:ln>
            <a:noFill/>
          </a:ln>
        </p:spPr>
      </p:pic>
      <p:sp>
        <p:nvSpPr>
          <p:cNvPr id="365" name="Google Shape;365;p34"/>
          <p:cNvSpPr txBox="1"/>
          <p:nvPr/>
        </p:nvSpPr>
        <p:spPr>
          <a:xfrm>
            <a:off x="8476625" y="736600"/>
            <a:ext cx="580800" cy="1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Jason</a:t>
            </a:r>
            <a:endParaRPr b="1" sz="1000">
              <a:solidFill>
                <a:schemeClr val="dk1"/>
              </a:solidFill>
              <a:latin typeface="Average"/>
              <a:ea typeface="Average"/>
              <a:cs typeface="Average"/>
              <a:sym typeface="Average"/>
            </a:endParaRPr>
          </a:p>
        </p:txBody>
      </p:sp>
      <p:sp>
        <p:nvSpPr>
          <p:cNvPr id="366" name="Google Shape;366;p34"/>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367" name="Google Shape;367;p34"/>
          <p:cNvSpPr txBox="1"/>
          <p:nvPr/>
        </p:nvSpPr>
        <p:spPr>
          <a:xfrm>
            <a:off x="4572000" y="1140300"/>
            <a:ext cx="3904500" cy="38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verage"/>
                <a:ea typeface="Average"/>
                <a:cs typeface="Average"/>
                <a:sym typeface="Average"/>
              </a:rPr>
              <a:t>Risk Mitigation:</a:t>
            </a:r>
            <a:endParaRPr sz="20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2"/>
              </a:solidFill>
              <a:latin typeface="Average"/>
              <a:ea typeface="Average"/>
              <a:cs typeface="Average"/>
              <a:sym typeface="Average"/>
            </a:endParaRPr>
          </a:p>
          <a:p>
            <a:pPr indent="-355600" lvl="0" marL="457200" rtl="0" algn="l">
              <a:lnSpc>
                <a:spcPct val="115000"/>
              </a:lnSpc>
              <a:spcBef>
                <a:spcPts val="0"/>
              </a:spcBef>
              <a:spcAft>
                <a:spcPts val="0"/>
              </a:spcAft>
              <a:buClr>
                <a:srgbClr val="CCCCCC"/>
              </a:buClr>
              <a:buSzPts val="2000"/>
              <a:buFont typeface="Average"/>
              <a:buChar char="●"/>
            </a:pPr>
            <a:r>
              <a:rPr lang="en" sz="2000">
                <a:solidFill>
                  <a:srgbClr val="CCCCCC"/>
                </a:solidFill>
                <a:latin typeface="Average"/>
                <a:ea typeface="Average"/>
                <a:cs typeface="Average"/>
                <a:sym typeface="Average"/>
              </a:rPr>
              <a:t>Setting stakeholder expectations of project deliverables.</a:t>
            </a:r>
            <a:endParaRPr sz="2000">
              <a:solidFill>
                <a:srgbClr val="CCCCCC"/>
              </a:solidFill>
              <a:latin typeface="Average"/>
              <a:ea typeface="Average"/>
              <a:cs typeface="Average"/>
              <a:sym typeface="Average"/>
            </a:endParaRPr>
          </a:p>
          <a:p>
            <a:pPr indent="-355600" lvl="0" marL="457200" rtl="0" algn="l">
              <a:lnSpc>
                <a:spcPct val="115000"/>
              </a:lnSpc>
              <a:spcBef>
                <a:spcPts val="0"/>
              </a:spcBef>
              <a:spcAft>
                <a:spcPts val="0"/>
              </a:spcAft>
              <a:buClr>
                <a:srgbClr val="CCCCCC"/>
              </a:buClr>
              <a:buSzPts val="2000"/>
              <a:buFont typeface="Average"/>
              <a:buChar char="●"/>
            </a:pPr>
            <a:r>
              <a:rPr lang="en" sz="2000">
                <a:solidFill>
                  <a:srgbClr val="CCCCCC"/>
                </a:solidFill>
                <a:latin typeface="Average"/>
                <a:ea typeface="Average"/>
                <a:cs typeface="Average"/>
                <a:sym typeface="Average"/>
              </a:rPr>
              <a:t>Frequent correspondence to sponsor from the team.</a:t>
            </a:r>
            <a:endParaRPr sz="2000">
              <a:solidFill>
                <a:srgbClr val="CCCCCC"/>
              </a:solidFill>
              <a:latin typeface="Average"/>
              <a:ea typeface="Average"/>
              <a:cs typeface="Average"/>
              <a:sym typeface="Average"/>
            </a:endParaRPr>
          </a:p>
          <a:p>
            <a:pPr indent="-355600" lvl="0" marL="457200" rtl="0" algn="l">
              <a:lnSpc>
                <a:spcPct val="115000"/>
              </a:lnSpc>
              <a:spcBef>
                <a:spcPts val="0"/>
              </a:spcBef>
              <a:spcAft>
                <a:spcPts val="0"/>
              </a:spcAft>
              <a:buClr>
                <a:srgbClr val="CCCCCC"/>
              </a:buClr>
              <a:buSzPts val="2000"/>
              <a:buFont typeface="Average"/>
              <a:buChar char="●"/>
            </a:pPr>
            <a:r>
              <a:rPr lang="en" sz="2000">
                <a:solidFill>
                  <a:srgbClr val="CCCCCC"/>
                </a:solidFill>
                <a:latin typeface="Average"/>
                <a:ea typeface="Average"/>
                <a:cs typeface="Average"/>
                <a:sym typeface="Average"/>
              </a:rPr>
              <a:t>Emphasized in person meetings with sponsor.</a:t>
            </a:r>
            <a:endParaRPr sz="2000">
              <a:solidFill>
                <a:srgbClr val="CCCCCC"/>
              </a:solidFill>
              <a:latin typeface="Average"/>
              <a:ea typeface="Average"/>
              <a:cs typeface="Average"/>
              <a:sym typeface="Average"/>
            </a:endParaRPr>
          </a:p>
          <a:p>
            <a:pPr indent="0" lvl="0" marL="0" rtl="0" algn="l">
              <a:spcBef>
                <a:spcPts val="0"/>
              </a:spcBef>
              <a:spcAft>
                <a:spcPts val="0"/>
              </a:spcAft>
              <a:buNone/>
            </a:pPr>
            <a:r>
              <a:t/>
            </a:r>
            <a:endParaRPr sz="1800">
              <a:solidFill>
                <a:schemeClr val="dk2"/>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Challenges</a:t>
            </a:r>
            <a:endParaRPr/>
          </a:p>
        </p:txBody>
      </p:sp>
      <p:sp>
        <p:nvSpPr>
          <p:cNvPr id="373" name="Google Shape;373;p35"/>
          <p:cNvSpPr txBox="1"/>
          <p:nvPr>
            <p:ph idx="4294967295" type="body"/>
          </p:nvPr>
        </p:nvSpPr>
        <p:spPr>
          <a:xfrm>
            <a:off x="3480453" y="1327917"/>
            <a:ext cx="5111700" cy="799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Char char="➢"/>
            </a:pPr>
            <a:r>
              <a:t/>
            </a:r>
            <a:endParaRPr sz="1600">
              <a:solidFill>
                <a:schemeClr val="lt1"/>
              </a:solidFill>
            </a:endParaRPr>
          </a:p>
        </p:txBody>
      </p:sp>
      <p:grpSp>
        <p:nvGrpSpPr>
          <p:cNvPr id="374" name="Google Shape;374;p35"/>
          <p:cNvGrpSpPr/>
          <p:nvPr/>
        </p:nvGrpSpPr>
        <p:grpSpPr>
          <a:xfrm>
            <a:off x="644375" y="1107346"/>
            <a:ext cx="8070652" cy="2677780"/>
            <a:chOff x="640453" y="1177875"/>
            <a:chExt cx="8078731" cy="849900"/>
          </a:xfrm>
        </p:grpSpPr>
        <p:sp>
          <p:nvSpPr>
            <p:cNvPr id="375" name="Google Shape;375;p35"/>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64045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5"/>
          <p:cNvSpPr txBox="1"/>
          <p:nvPr>
            <p:ph idx="4294967295" type="body"/>
          </p:nvPr>
        </p:nvSpPr>
        <p:spPr>
          <a:xfrm>
            <a:off x="872975" y="20829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Communication </a:t>
            </a:r>
            <a:endParaRPr>
              <a:solidFill>
                <a:schemeClr val="lt1"/>
              </a:solidFill>
            </a:endParaRPr>
          </a:p>
        </p:txBody>
      </p:sp>
      <p:pic>
        <p:nvPicPr>
          <p:cNvPr id="378" name="Google Shape;378;p35"/>
          <p:cNvPicPr preferRelativeResize="0"/>
          <p:nvPr/>
        </p:nvPicPr>
        <p:blipFill rotWithShape="1">
          <a:blip r:embed="rId3">
            <a:alphaModFix/>
          </a:blip>
          <a:srcRect b="47251" l="23051" r="29545" t="31070"/>
          <a:stretch/>
        </p:blipFill>
        <p:spPr>
          <a:xfrm>
            <a:off x="8090250" y="320826"/>
            <a:ext cx="1051800" cy="1041600"/>
          </a:xfrm>
          <a:prstGeom prst="ellipse">
            <a:avLst/>
          </a:prstGeom>
          <a:noFill/>
          <a:ln>
            <a:noFill/>
          </a:ln>
        </p:spPr>
      </p:pic>
      <p:sp>
        <p:nvSpPr>
          <p:cNvPr id="379" name="Google Shape;379;p35"/>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80" name="Google Shape;380;p35"/>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81" name="Google Shape;381;p35"/>
          <p:cNvSpPr txBox="1"/>
          <p:nvPr/>
        </p:nvSpPr>
        <p:spPr>
          <a:xfrm>
            <a:off x="8341800" y="1054675"/>
            <a:ext cx="548700" cy="1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Aaila</a:t>
            </a:r>
            <a:endParaRPr b="1" sz="1100">
              <a:solidFill>
                <a:schemeClr val="dk1"/>
              </a:solidFill>
              <a:latin typeface="Average"/>
              <a:ea typeface="Average"/>
              <a:cs typeface="Average"/>
              <a:sym typeface="Average"/>
            </a:endParaRPr>
          </a:p>
        </p:txBody>
      </p:sp>
      <p:sp>
        <p:nvSpPr>
          <p:cNvPr id="382" name="Google Shape;382;p35"/>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sp>
        <p:nvSpPr>
          <p:cNvPr id="383" name="Google Shape;383;p35"/>
          <p:cNvSpPr txBox="1"/>
          <p:nvPr/>
        </p:nvSpPr>
        <p:spPr>
          <a:xfrm>
            <a:off x="3620925" y="1179850"/>
            <a:ext cx="4423200" cy="2677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verage"/>
              <a:buChar char="➢"/>
            </a:pPr>
            <a:r>
              <a:rPr lang="en" sz="1700">
                <a:latin typeface="Average"/>
                <a:ea typeface="Average"/>
                <a:cs typeface="Average"/>
                <a:sym typeface="Average"/>
              </a:rPr>
              <a:t>Agile method leading to delays</a:t>
            </a:r>
            <a:br>
              <a:rPr lang="en" sz="1700">
                <a:latin typeface="Average"/>
                <a:ea typeface="Average"/>
                <a:cs typeface="Average"/>
                <a:sym typeface="Average"/>
              </a:rPr>
            </a:b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a:latin typeface="Average"/>
                <a:ea typeface="Average"/>
                <a:cs typeface="Average"/>
                <a:sym typeface="Average"/>
              </a:rPr>
              <a:t>Scope crush, larger scope in the original proposal </a:t>
            </a:r>
            <a:br>
              <a:rPr lang="en" sz="1700">
                <a:latin typeface="Average"/>
                <a:ea typeface="Average"/>
                <a:cs typeface="Average"/>
                <a:sym typeface="Average"/>
              </a:rPr>
            </a:br>
            <a:endParaRPr sz="1700">
              <a:latin typeface="Average"/>
              <a:ea typeface="Average"/>
              <a:cs typeface="Average"/>
              <a:sym typeface="Average"/>
            </a:endParaRPr>
          </a:p>
          <a:p>
            <a:pPr indent="-336550" lvl="0" marL="457200" rtl="0" algn="l">
              <a:lnSpc>
                <a:spcPct val="115000"/>
              </a:lnSpc>
              <a:spcBef>
                <a:spcPts val="0"/>
              </a:spcBef>
              <a:spcAft>
                <a:spcPts val="0"/>
              </a:spcAft>
              <a:buSzPts val="1700"/>
              <a:buFont typeface="Lato"/>
              <a:buChar char="➢"/>
            </a:pPr>
            <a:r>
              <a:rPr lang="en" sz="1700">
                <a:latin typeface="Average"/>
                <a:ea typeface="Average"/>
                <a:cs typeface="Average"/>
                <a:sym typeface="Average"/>
              </a:rPr>
              <a:t>Communication inconsistencies </a:t>
            </a:r>
            <a:r>
              <a:rPr lang="en" sz="1700">
                <a:latin typeface="Average"/>
                <a:ea typeface="Average"/>
                <a:cs typeface="Average"/>
                <a:sym typeface="Average"/>
              </a:rPr>
              <a:t>leading to delays in execution</a:t>
            </a:r>
            <a:br>
              <a:rPr lang="en" sz="1700">
                <a:latin typeface="Average"/>
                <a:ea typeface="Average"/>
                <a:cs typeface="Average"/>
                <a:sym typeface="Average"/>
              </a:rPr>
            </a:br>
            <a:endParaRPr sz="1700">
              <a:latin typeface="Average"/>
              <a:ea typeface="Average"/>
              <a:cs typeface="Average"/>
              <a:sym typeface="Average"/>
            </a:endParaRPr>
          </a:p>
          <a:p>
            <a:pPr indent="0" lvl="0" marL="0" rtl="0" algn="l">
              <a:lnSpc>
                <a:spcPct val="115000"/>
              </a:lnSpc>
              <a:spcBef>
                <a:spcPts val="1600"/>
              </a:spcBef>
              <a:spcAft>
                <a:spcPts val="1600"/>
              </a:spcAft>
              <a:buNone/>
            </a:pPr>
            <a:r>
              <a:t/>
            </a:r>
            <a:endParaRPr sz="1700">
              <a:latin typeface="Average"/>
              <a:ea typeface="Average"/>
              <a:cs typeface="Average"/>
              <a:sym typeface="Average"/>
            </a:endParaRPr>
          </a:p>
        </p:txBody>
      </p:sp>
      <p:sp>
        <p:nvSpPr>
          <p:cNvPr id="384" name="Google Shape;384;p35"/>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Challenges</a:t>
            </a:r>
            <a:endParaRPr/>
          </a:p>
        </p:txBody>
      </p:sp>
      <p:sp>
        <p:nvSpPr>
          <p:cNvPr id="390" name="Google Shape;390;p36"/>
          <p:cNvSpPr txBox="1"/>
          <p:nvPr>
            <p:ph idx="4294967295" type="body"/>
          </p:nvPr>
        </p:nvSpPr>
        <p:spPr>
          <a:xfrm>
            <a:off x="3480453" y="1327917"/>
            <a:ext cx="5111700" cy="799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Char char="➢"/>
            </a:pPr>
            <a:r>
              <a:t/>
            </a:r>
            <a:endParaRPr sz="1600">
              <a:solidFill>
                <a:schemeClr val="lt1"/>
              </a:solidFill>
            </a:endParaRPr>
          </a:p>
        </p:txBody>
      </p:sp>
      <p:grpSp>
        <p:nvGrpSpPr>
          <p:cNvPr id="391" name="Google Shape;391;p36"/>
          <p:cNvGrpSpPr/>
          <p:nvPr/>
        </p:nvGrpSpPr>
        <p:grpSpPr>
          <a:xfrm>
            <a:off x="428953" y="1107434"/>
            <a:ext cx="8286077" cy="1318875"/>
            <a:chOff x="424813" y="1177875"/>
            <a:chExt cx="8294371" cy="849900"/>
          </a:xfrm>
        </p:grpSpPr>
        <p:sp>
          <p:nvSpPr>
            <p:cNvPr id="392" name="Google Shape;392;p36"/>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6"/>
          <p:cNvSpPr txBox="1"/>
          <p:nvPr>
            <p:ph idx="4294967295" type="body"/>
          </p:nvPr>
        </p:nvSpPr>
        <p:spPr>
          <a:xfrm>
            <a:off x="633975" y="1367263"/>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Project Closure Delay</a:t>
            </a:r>
            <a:endParaRPr>
              <a:solidFill>
                <a:schemeClr val="lt1"/>
              </a:solidFill>
            </a:endParaRPr>
          </a:p>
        </p:txBody>
      </p:sp>
      <p:pic>
        <p:nvPicPr>
          <p:cNvPr id="395" name="Google Shape;395;p36"/>
          <p:cNvPicPr preferRelativeResize="0"/>
          <p:nvPr/>
        </p:nvPicPr>
        <p:blipFill rotWithShape="1">
          <a:blip r:embed="rId3">
            <a:alphaModFix/>
          </a:blip>
          <a:srcRect b="47251" l="23051" r="29545" t="31070"/>
          <a:stretch/>
        </p:blipFill>
        <p:spPr>
          <a:xfrm>
            <a:off x="8090250" y="320826"/>
            <a:ext cx="1051800" cy="1041600"/>
          </a:xfrm>
          <a:prstGeom prst="ellipse">
            <a:avLst/>
          </a:prstGeom>
          <a:noFill/>
          <a:ln>
            <a:noFill/>
          </a:ln>
        </p:spPr>
      </p:pic>
      <p:sp>
        <p:nvSpPr>
          <p:cNvPr id="396" name="Google Shape;396;p36"/>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97" name="Google Shape;397;p36"/>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398" name="Google Shape;398;p36"/>
          <p:cNvSpPr txBox="1"/>
          <p:nvPr/>
        </p:nvSpPr>
        <p:spPr>
          <a:xfrm>
            <a:off x="8341800" y="1054675"/>
            <a:ext cx="548700" cy="1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Aaila</a:t>
            </a:r>
            <a:endParaRPr b="1" sz="1100">
              <a:solidFill>
                <a:schemeClr val="dk1"/>
              </a:solidFill>
              <a:latin typeface="Average"/>
              <a:ea typeface="Average"/>
              <a:cs typeface="Average"/>
              <a:sym typeface="Average"/>
            </a:endParaRPr>
          </a:p>
        </p:txBody>
      </p:sp>
      <p:sp>
        <p:nvSpPr>
          <p:cNvPr id="399" name="Google Shape;399;p36"/>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sp>
        <p:nvSpPr>
          <p:cNvPr id="400" name="Google Shape;400;p36"/>
          <p:cNvSpPr txBox="1"/>
          <p:nvPr>
            <p:ph idx="4294967295" type="body"/>
          </p:nvPr>
        </p:nvSpPr>
        <p:spPr>
          <a:xfrm>
            <a:off x="3331500" y="1219561"/>
            <a:ext cx="5111700" cy="1220400"/>
          </a:xfrm>
          <a:prstGeom prst="rect">
            <a:avLst/>
          </a:prstGeom>
        </p:spPr>
        <p:txBody>
          <a:bodyPr anchorCtr="0" anchor="ctr" bIns="91425" lIns="91425" spcFirstLastPara="1" rIns="91425" wrap="square" tIns="91425">
            <a:noAutofit/>
          </a:bodyPr>
          <a:lstStyle/>
          <a:p>
            <a:pPr indent="-330200" lvl="0" marL="914400" rtl="0" algn="l">
              <a:spcBef>
                <a:spcPts val="0"/>
              </a:spcBef>
              <a:spcAft>
                <a:spcPts val="0"/>
              </a:spcAft>
              <a:buClr>
                <a:schemeClr val="lt1"/>
              </a:buClr>
              <a:buSzPts val="1600"/>
              <a:buChar char="➢"/>
            </a:pPr>
            <a:r>
              <a:rPr lang="en" sz="1600">
                <a:solidFill>
                  <a:schemeClr val="lt1"/>
                </a:solidFill>
              </a:rPr>
              <a:t>Late </a:t>
            </a:r>
            <a:r>
              <a:rPr lang="en" sz="1600">
                <a:solidFill>
                  <a:schemeClr val="lt1"/>
                </a:solidFill>
              </a:rPr>
              <a:t>feedback on report and personas</a:t>
            </a:r>
            <a:endParaRPr sz="1600">
              <a:solidFill>
                <a:schemeClr val="lt1"/>
              </a:solidFill>
            </a:endParaRPr>
          </a:p>
          <a:p>
            <a:pPr indent="-330200" lvl="0" marL="914400" rtl="0" algn="l">
              <a:spcBef>
                <a:spcPts val="0"/>
              </a:spcBef>
              <a:spcAft>
                <a:spcPts val="0"/>
              </a:spcAft>
              <a:buClr>
                <a:schemeClr val="lt1"/>
              </a:buClr>
              <a:buSzPts val="1600"/>
              <a:buChar char="➢"/>
            </a:pPr>
            <a:r>
              <a:rPr lang="en" sz="1600">
                <a:solidFill>
                  <a:schemeClr val="lt1"/>
                </a:solidFill>
              </a:rPr>
              <a:t>Final crunch period</a:t>
            </a:r>
            <a:endParaRPr sz="1600">
              <a:solidFill>
                <a:schemeClr val="lt1"/>
              </a:solidFill>
            </a:endParaRPr>
          </a:p>
          <a:p>
            <a:pPr indent="0" lvl="0" marL="914400" rtl="0" algn="l">
              <a:spcBef>
                <a:spcPts val="0"/>
              </a:spcBef>
              <a:spcAft>
                <a:spcPts val="0"/>
              </a:spcAft>
              <a:buNone/>
            </a:pPr>
            <a:r>
              <a:t/>
            </a:r>
            <a:endParaRPr sz="1600">
              <a:solidFill>
                <a:schemeClr val="lt1"/>
              </a:solidFill>
            </a:endParaRPr>
          </a:p>
        </p:txBody>
      </p:sp>
      <p:sp>
        <p:nvSpPr>
          <p:cNvPr id="401" name="Google Shape;401;p36"/>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402" name="Google Shape;402;p36"/>
          <p:cNvPicPr preferRelativeResize="0"/>
          <p:nvPr/>
        </p:nvPicPr>
        <p:blipFill>
          <a:blip r:embed="rId4">
            <a:alphaModFix/>
          </a:blip>
          <a:stretch>
            <a:fillRect/>
          </a:stretch>
        </p:blipFill>
        <p:spPr>
          <a:xfrm>
            <a:off x="3394925" y="2476499"/>
            <a:ext cx="2672224" cy="2306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37"/>
          <p:cNvPicPr preferRelativeResize="0"/>
          <p:nvPr/>
        </p:nvPicPr>
        <p:blipFill rotWithShape="1">
          <a:blip r:embed="rId3">
            <a:alphaModFix/>
          </a:blip>
          <a:srcRect b="10510" l="0" r="0" t="10518"/>
          <a:stretch/>
        </p:blipFill>
        <p:spPr>
          <a:xfrm>
            <a:off x="8076849" y="88525"/>
            <a:ext cx="958800" cy="958800"/>
          </a:xfrm>
          <a:prstGeom prst="ellipse">
            <a:avLst/>
          </a:prstGeom>
          <a:noFill/>
          <a:ln>
            <a:noFill/>
          </a:ln>
        </p:spPr>
      </p:pic>
      <p:sp>
        <p:nvSpPr>
          <p:cNvPr id="408" name="Google Shape;408;p37"/>
          <p:cNvSpPr txBox="1"/>
          <p:nvPr>
            <p:ph type="title"/>
          </p:nvPr>
        </p:nvSpPr>
        <p:spPr>
          <a:xfrm>
            <a:off x="311700" y="445025"/>
            <a:ext cx="59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Documentational Report (Flaws &amp; Issues)</a:t>
            </a:r>
            <a:endParaRPr/>
          </a:p>
        </p:txBody>
      </p:sp>
      <p:sp>
        <p:nvSpPr>
          <p:cNvPr id="409" name="Google Shape;409;p37"/>
          <p:cNvSpPr txBox="1"/>
          <p:nvPr>
            <p:ph idx="1" type="body"/>
          </p:nvPr>
        </p:nvSpPr>
        <p:spPr>
          <a:xfrm>
            <a:off x="4419100" y="1385375"/>
            <a:ext cx="455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rPr>
              <a:t>Accessibility &amp; Compliance Issues</a:t>
            </a:r>
            <a:endParaRPr sz="2300"/>
          </a:p>
          <a:p>
            <a:pPr indent="-374650" lvl="0" marL="457200" rtl="0" algn="l">
              <a:lnSpc>
                <a:spcPct val="150000"/>
              </a:lnSpc>
              <a:spcBef>
                <a:spcPts val="1600"/>
              </a:spcBef>
              <a:spcAft>
                <a:spcPts val="0"/>
              </a:spcAft>
              <a:buSzPts val="2300"/>
              <a:buChar char="●"/>
            </a:pPr>
            <a:r>
              <a:rPr lang="en" sz="2300"/>
              <a:t>Missing Alternative Text (section 508 compliance)</a:t>
            </a:r>
            <a:endParaRPr sz="2300"/>
          </a:p>
          <a:p>
            <a:pPr indent="-374650" lvl="0" marL="457200" rtl="0" algn="l">
              <a:lnSpc>
                <a:spcPct val="150000"/>
              </a:lnSpc>
              <a:spcBef>
                <a:spcPts val="0"/>
              </a:spcBef>
              <a:spcAft>
                <a:spcPts val="0"/>
              </a:spcAft>
              <a:buSzPts val="2300"/>
              <a:buChar char="●"/>
            </a:pPr>
            <a:r>
              <a:rPr lang="en" sz="2300"/>
              <a:t>Keyboard Accessibility    (section 508 compliance)</a:t>
            </a:r>
            <a:endParaRPr sz="2300"/>
          </a:p>
          <a:p>
            <a:pPr indent="0" lvl="0" marL="0" rtl="0" algn="l">
              <a:spcBef>
                <a:spcPts val="1600"/>
              </a:spcBef>
              <a:spcAft>
                <a:spcPts val="1600"/>
              </a:spcAft>
              <a:buNone/>
            </a:pPr>
            <a:r>
              <a:t/>
            </a:r>
            <a:endParaRPr/>
          </a:p>
        </p:txBody>
      </p:sp>
      <p:sp>
        <p:nvSpPr>
          <p:cNvPr id="410" name="Google Shape;410;p37"/>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411" name="Google Shape;411;p37"/>
          <p:cNvSpPr txBox="1"/>
          <p:nvPr>
            <p:ph idx="12" type="sldNum"/>
          </p:nvPr>
        </p:nvSpPr>
        <p:spPr>
          <a:xfrm>
            <a:off x="8486950" y="48300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12" name="Google Shape;412;p37"/>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sp>
        <p:nvSpPr>
          <p:cNvPr id="413" name="Google Shape;413;p37"/>
          <p:cNvSpPr txBox="1"/>
          <p:nvPr/>
        </p:nvSpPr>
        <p:spPr>
          <a:xfrm>
            <a:off x="8357650" y="766200"/>
            <a:ext cx="8049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chemeClr val="dk2"/>
                </a:highlight>
                <a:latin typeface="Average"/>
                <a:ea typeface="Average"/>
                <a:cs typeface="Average"/>
                <a:sym typeface="Average"/>
              </a:rPr>
              <a:t>Evan</a:t>
            </a:r>
            <a:endParaRPr sz="1000">
              <a:solidFill>
                <a:schemeClr val="dk1"/>
              </a:solidFill>
              <a:highlight>
                <a:schemeClr val="dk2"/>
              </a:highlight>
              <a:latin typeface="Average"/>
              <a:ea typeface="Average"/>
              <a:cs typeface="Average"/>
              <a:sym typeface="Average"/>
            </a:endParaRPr>
          </a:p>
        </p:txBody>
      </p:sp>
      <p:sp>
        <p:nvSpPr>
          <p:cNvPr id="414" name="Google Shape;414;p37"/>
          <p:cNvSpPr txBox="1"/>
          <p:nvPr>
            <p:ph idx="1" type="body"/>
          </p:nvPr>
        </p:nvSpPr>
        <p:spPr>
          <a:xfrm>
            <a:off x="311700" y="1385375"/>
            <a:ext cx="4104600" cy="29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rPr>
              <a:t>Technical Flaws</a:t>
            </a:r>
            <a:endParaRPr b="1" sz="2300">
              <a:solidFill>
                <a:schemeClr val="dk1"/>
              </a:solidFill>
            </a:endParaRPr>
          </a:p>
          <a:p>
            <a:pPr indent="-374650" lvl="0" marL="457200" rtl="0" algn="l">
              <a:spcBef>
                <a:spcPts val="1600"/>
              </a:spcBef>
              <a:spcAft>
                <a:spcPts val="0"/>
              </a:spcAft>
              <a:buSzPts val="2300"/>
              <a:buChar char="●"/>
            </a:pPr>
            <a:r>
              <a:rPr lang="en" sz="2300"/>
              <a:t>Broken Links in Website (Bad User Experience)</a:t>
            </a:r>
            <a:endParaRPr sz="2300"/>
          </a:p>
          <a:p>
            <a:pPr indent="-374650" lvl="0" marL="457200" rtl="0" algn="l">
              <a:spcBef>
                <a:spcPts val="0"/>
              </a:spcBef>
              <a:spcAft>
                <a:spcPts val="0"/>
              </a:spcAft>
              <a:buSzPts val="2300"/>
              <a:buChar char="●"/>
            </a:pPr>
            <a:r>
              <a:rPr lang="en" sz="2300"/>
              <a:t>Un-Responsive Design on Mobile (Not User Friendly)</a:t>
            </a:r>
            <a:endParaRPr sz="2300"/>
          </a:p>
          <a:p>
            <a:pPr indent="0" lvl="0" marL="457200" rtl="0" algn="l">
              <a:spcBef>
                <a:spcPts val="1600"/>
              </a:spcBef>
              <a:spcAft>
                <a:spcPts val="1600"/>
              </a:spcAft>
              <a:buNone/>
            </a:pPr>
            <a:r>
              <a:t/>
            </a:r>
            <a:endParaRPr sz="2300"/>
          </a:p>
        </p:txBody>
      </p:sp>
      <p:pic>
        <p:nvPicPr>
          <p:cNvPr id="415" name="Google Shape;415;p37"/>
          <p:cNvPicPr preferRelativeResize="0"/>
          <p:nvPr/>
        </p:nvPicPr>
        <p:blipFill rotWithShape="1">
          <a:blip r:embed="rId4">
            <a:alphaModFix/>
          </a:blip>
          <a:srcRect b="0" l="8807" r="8807" t="0"/>
          <a:stretch/>
        </p:blipFill>
        <p:spPr>
          <a:xfrm>
            <a:off x="6980274" y="125425"/>
            <a:ext cx="867000" cy="885000"/>
          </a:xfrm>
          <a:prstGeom prst="ellipse">
            <a:avLst/>
          </a:prstGeom>
          <a:noFill/>
          <a:ln>
            <a:noFill/>
          </a:ln>
        </p:spPr>
      </p:pic>
      <p:sp>
        <p:nvSpPr>
          <p:cNvPr id="416" name="Google Shape;416;p37"/>
          <p:cNvSpPr txBox="1"/>
          <p:nvPr/>
        </p:nvSpPr>
        <p:spPr>
          <a:xfrm>
            <a:off x="7108450" y="695550"/>
            <a:ext cx="96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Maryum</a:t>
            </a:r>
            <a:endParaRPr sz="1800">
              <a:solidFill>
                <a:schemeClr val="accent3"/>
              </a:solidFill>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8"/>
          <p:cNvSpPr txBox="1"/>
          <p:nvPr>
            <p:ph type="title"/>
          </p:nvPr>
        </p:nvSpPr>
        <p:spPr>
          <a:xfrm>
            <a:off x="311700" y="204325"/>
            <a:ext cx="32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 Findings</a:t>
            </a:r>
            <a:endParaRPr/>
          </a:p>
        </p:txBody>
      </p:sp>
      <p:sp>
        <p:nvSpPr>
          <p:cNvPr id="422" name="Google Shape;422;p38"/>
          <p:cNvSpPr txBox="1"/>
          <p:nvPr>
            <p:ph idx="1" type="body"/>
          </p:nvPr>
        </p:nvSpPr>
        <p:spPr>
          <a:xfrm>
            <a:off x="4643100" y="1195275"/>
            <a:ext cx="4077300" cy="3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Broken Links</a:t>
            </a:r>
            <a:endParaRPr sz="1600"/>
          </a:p>
          <a:p>
            <a:pPr indent="-317500" lvl="0" marL="457200" marR="0" rtl="0" algn="l">
              <a:spcBef>
                <a:spcPts val="1600"/>
              </a:spcBef>
              <a:spcAft>
                <a:spcPts val="0"/>
              </a:spcAft>
              <a:buClr>
                <a:schemeClr val="dk1"/>
              </a:buClr>
              <a:buSzPts val="1400"/>
              <a:buChar char="●"/>
            </a:pPr>
            <a:r>
              <a:rPr lang="en" sz="1100" u="sng">
                <a:solidFill>
                  <a:schemeClr val="dk1"/>
                </a:solidFill>
                <a:latin typeface="Arial"/>
                <a:ea typeface="Arial"/>
                <a:cs typeface="Arial"/>
                <a:sym typeface="Arial"/>
                <a:hlinkClick r:id="rId3">
                  <a:extLst>
                    <a:ext uri="{A12FA001-AC4F-418D-AE19-62706E023703}">
                      <ahyp:hlinkClr val="tx"/>
                    </a:ext>
                  </a:extLst>
                </a:hlinkClick>
              </a:rPr>
              <a:t>https://www.cornerstonesva.org/?page_id=198</a:t>
            </a:r>
            <a:endParaRPr>
              <a:solidFill>
                <a:schemeClr val="dk1"/>
              </a:solidFill>
            </a:endParaRPr>
          </a:p>
          <a:p>
            <a:pPr indent="-317500" lvl="0" marL="457200" marR="0" rtl="0" algn="l">
              <a:spcBef>
                <a:spcPts val="1000"/>
              </a:spcBef>
              <a:spcAft>
                <a:spcPts val="0"/>
              </a:spcAft>
              <a:buClr>
                <a:schemeClr val="dk1"/>
              </a:buClr>
              <a:buSzPts val="1400"/>
              <a:buChar char="●"/>
            </a:pPr>
            <a:r>
              <a:rPr lang="en" sz="1100" u="sng">
                <a:solidFill>
                  <a:schemeClr val="dk1"/>
                </a:solidFill>
                <a:latin typeface="Arial"/>
                <a:ea typeface="Arial"/>
                <a:cs typeface="Arial"/>
                <a:sym typeface="Arial"/>
                <a:hlinkClick r:id="rId4">
                  <a:extLst>
                    <a:ext uri="{A12FA001-AC4F-418D-AE19-62706E023703}">
                      <ahyp:hlinkClr val="tx"/>
                    </a:ext>
                  </a:extLst>
                </a:hlinkClick>
              </a:rPr>
              <a:t>https://www.cornerstonesva.org/childrens-awareness-month-3/</a:t>
            </a:r>
            <a:endParaRPr>
              <a:solidFill>
                <a:schemeClr val="dk1"/>
              </a:solidFill>
            </a:endParaRPr>
          </a:p>
          <a:p>
            <a:pPr indent="-317500" lvl="0" marL="457200" marR="0" rtl="0" algn="l">
              <a:spcBef>
                <a:spcPts val="1000"/>
              </a:spcBef>
              <a:spcAft>
                <a:spcPts val="0"/>
              </a:spcAft>
              <a:buClr>
                <a:schemeClr val="dk1"/>
              </a:buClr>
              <a:buSzPts val="1400"/>
              <a:buChar char="●"/>
            </a:pPr>
            <a:r>
              <a:rPr lang="en" sz="1100" u="sng">
                <a:solidFill>
                  <a:schemeClr val="dk1"/>
                </a:solidFill>
                <a:latin typeface="Arial"/>
                <a:ea typeface="Arial"/>
                <a:cs typeface="Arial"/>
                <a:sym typeface="Arial"/>
                <a:hlinkClick r:id="rId5">
                  <a:extLst>
                    <a:ext uri="{A12FA001-AC4F-418D-AE19-62706E023703}">
                      <ahyp:hlinkClr val="tx"/>
                    </a:ext>
                  </a:extLst>
                </a:hlinkClick>
              </a:rPr>
              <a:t>https://www.cornerstonesva.org/on-goingopportunities/</a:t>
            </a:r>
            <a:endParaRPr>
              <a:solidFill>
                <a:schemeClr val="dk1"/>
              </a:solidFill>
            </a:endParaRPr>
          </a:p>
          <a:p>
            <a:pPr indent="-317500" lvl="0" marL="457200" marR="0" rtl="0" algn="l">
              <a:spcBef>
                <a:spcPts val="1000"/>
              </a:spcBef>
              <a:spcAft>
                <a:spcPts val="0"/>
              </a:spcAft>
              <a:buClr>
                <a:schemeClr val="dk1"/>
              </a:buClr>
              <a:buSzPts val="1400"/>
              <a:buChar char="●"/>
            </a:pPr>
            <a:r>
              <a:rPr lang="en" sz="1100" u="sng">
                <a:solidFill>
                  <a:schemeClr val="dk1"/>
                </a:solidFill>
                <a:latin typeface="Arial"/>
                <a:ea typeface="Arial"/>
                <a:cs typeface="Arial"/>
                <a:sym typeface="Arial"/>
                <a:hlinkClick r:id="rId6">
                  <a:extLst>
                    <a:ext uri="{A12FA001-AC4F-418D-AE19-62706E023703}">
                      <ahyp:hlinkClr val="tx"/>
                    </a:ext>
                  </a:extLst>
                </a:hlinkClick>
              </a:rPr>
              <a:t>https://www.dominionenergy.com/dominion-virginia-power/index.jsp</a:t>
            </a:r>
            <a:endParaRPr sz="1100">
              <a:solidFill>
                <a:schemeClr val="dk1"/>
              </a:solidFill>
              <a:latin typeface="Arial"/>
              <a:ea typeface="Arial"/>
              <a:cs typeface="Arial"/>
              <a:sym typeface="Arial"/>
            </a:endParaRPr>
          </a:p>
          <a:p>
            <a:pPr indent="-317500" lvl="0" marL="457200" marR="0" rtl="0" algn="l">
              <a:spcBef>
                <a:spcPts val="1000"/>
              </a:spcBef>
              <a:spcAft>
                <a:spcPts val="0"/>
              </a:spcAft>
              <a:buClr>
                <a:schemeClr val="dk1"/>
              </a:buClr>
              <a:buSzPts val="1400"/>
              <a:buChar char="●"/>
            </a:pPr>
            <a:r>
              <a:rPr lang="en" sz="1100" u="sng">
                <a:solidFill>
                  <a:schemeClr val="dk1"/>
                </a:solidFill>
                <a:latin typeface="Arial"/>
                <a:ea typeface="Arial"/>
                <a:cs typeface="Arial"/>
                <a:sym typeface="Arial"/>
                <a:hlinkClick r:id="rId7">
                  <a:extLst>
                    <a:ext uri="{A12FA001-AC4F-418D-AE19-62706E023703}">
                      <ahyp:hlinkClr val="tx"/>
                    </a:ext>
                  </a:extLst>
                </a:hlinkClick>
              </a:rPr>
              <a:t>https://www.cornerstonesva.org/services/food-financial-or-urgent-assistance/financial-assistance/:%20https:/www.dom.com/residential/dominion-virginia-power/in-the-community/energyshare</a:t>
            </a:r>
            <a:endParaRPr>
              <a:solidFill>
                <a:schemeClr val="dk1"/>
              </a:solidFill>
            </a:endParaRPr>
          </a:p>
          <a:p>
            <a:pPr indent="-317500" lvl="0" marL="457200" marR="0" rtl="0" algn="l">
              <a:spcBef>
                <a:spcPts val="1000"/>
              </a:spcBef>
              <a:spcAft>
                <a:spcPts val="0"/>
              </a:spcAft>
              <a:buClr>
                <a:schemeClr val="dk1"/>
              </a:buClr>
              <a:buSzPts val="1400"/>
              <a:buChar char="●"/>
            </a:pPr>
            <a:r>
              <a:rPr lang="en" sz="1100" u="sng">
                <a:solidFill>
                  <a:schemeClr val="dk1"/>
                </a:solidFill>
                <a:latin typeface="Arial"/>
                <a:ea typeface="Arial"/>
                <a:cs typeface="Arial"/>
                <a:sym typeface="Arial"/>
                <a:hlinkClick r:id="rId8">
                  <a:extLst>
                    <a:ext uri="{A12FA001-AC4F-418D-AE19-62706E023703}">
                      <ahyp:hlinkClr val="tx"/>
                    </a:ext>
                  </a:extLst>
                </a:hlinkClick>
              </a:rPr>
              <a:t>https://www.cornerstonesva.org/?page_id=18431</a:t>
            </a:r>
            <a:endParaRPr>
              <a:solidFill>
                <a:schemeClr val="dk1"/>
              </a:solidFill>
            </a:endParaRPr>
          </a:p>
        </p:txBody>
      </p:sp>
      <p:sp>
        <p:nvSpPr>
          <p:cNvPr id="423" name="Google Shape;423;p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38"/>
          <p:cNvSpPr txBox="1"/>
          <p:nvPr>
            <p:ph idx="2" type="body"/>
          </p:nvPr>
        </p:nvSpPr>
        <p:spPr>
          <a:xfrm>
            <a:off x="128375" y="1195275"/>
            <a:ext cx="4570200" cy="3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Alt Text</a:t>
            </a:r>
            <a:endParaRPr sz="1600"/>
          </a:p>
          <a:p>
            <a:pPr indent="0" lvl="0" marL="0" rtl="0" algn="l">
              <a:spcBef>
                <a:spcPts val="1600"/>
              </a:spcBef>
              <a:spcAft>
                <a:spcPts val="1600"/>
              </a:spcAft>
              <a:buNone/>
            </a:pPr>
            <a:r>
              <a:t/>
            </a:r>
            <a:endParaRPr/>
          </a:p>
        </p:txBody>
      </p:sp>
      <p:pic>
        <p:nvPicPr>
          <p:cNvPr id="425" name="Google Shape;425;p38"/>
          <p:cNvPicPr preferRelativeResize="0"/>
          <p:nvPr/>
        </p:nvPicPr>
        <p:blipFill>
          <a:blip r:embed="rId9">
            <a:alphaModFix/>
          </a:blip>
          <a:stretch>
            <a:fillRect/>
          </a:stretch>
        </p:blipFill>
        <p:spPr>
          <a:xfrm>
            <a:off x="259575" y="1799186"/>
            <a:ext cx="4150499" cy="2740439"/>
          </a:xfrm>
          <a:prstGeom prst="rect">
            <a:avLst/>
          </a:prstGeom>
          <a:noFill/>
          <a:ln>
            <a:noFill/>
          </a:ln>
        </p:spPr>
      </p:pic>
      <p:pic>
        <p:nvPicPr>
          <p:cNvPr id="426" name="Google Shape;426;p38"/>
          <p:cNvPicPr preferRelativeResize="0"/>
          <p:nvPr/>
        </p:nvPicPr>
        <p:blipFill rotWithShape="1">
          <a:blip r:embed="rId10">
            <a:alphaModFix/>
          </a:blip>
          <a:srcRect b="0" l="8807" r="8807" t="0"/>
          <a:stretch/>
        </p:blipFill>
        <p:spPr>
          <a:xfrm>
            <a:off x="6980274" y="125425"/>
            <a:ext cx="867000" cy="885000"/>
          </a:xfrm>
          <a:prstGeom prst="ellipse">
            <a:avLst/>
          </a:prstGeom>
          <a:noFill/>
          <a:ln>
            <a:noFill/>
          </a:ln>
        </p:spPr>
      </p:pic>
      <p:pic>
        <p:nvPicPr>
          <p:cNvPr id="427" name="Google Shape;427;p38"/>
          <p:cNvPicPr preferRelativeResize="0"/>
          <p:nvPr/>
        </p:nvPicPr>
        <p:blipFill rotWithShape="1">
          <a:blip r:embed="rId11">
            <a:alphaModFix/>
          </a:blip>
          <a:srcRect b="10510" l="0" r="0" t="10518"/>
          <a:stretch/>
        </p:blipFill>
        <p:spPr>
          <a:xfrm>
            <a:off x="5945075" y="88525"/>
            <a:ext cx="778500" cy="804300"/>
          </a:xfrm>
          <a:prstGeom prst="ellipse">
            <a:avLst/>
          </a:prstGeom>
          <a:noFill/>
          <a:ln>
            <a:noFill/>
          </a:ln>
        </p:spPr>
      </p:pic>
      <p:sp>
        <p:nvSpPr>
          <p:cNvPr id="428" name="Google Shape;428;p38"/>
          <p:cNvSpPr txBox="1"/>
          <p:nvPr/>
        </p:nvSpPr>
        <p:spPr>
          <a:xfrm>
            <a:off x="7057625" y="605750"/>
            <a:ext cx="101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Maryum</a:t>
            </a:r>
            <a:endParaRPr/>
          </a:p>
        </p:txBody>
      </p:sp>
      <p:sp>
        <p:nvSpPr>
          <p:cNvPr id="429" name="Google Shape;429;p38"/>
          <p:cNvSpPr txBox="1"/>
          <p:nvPr/>
        </p:nvSpPr>
        <p:spPr>
          <a:xfrm>
            <a:off x="6005900" y="605750"/>
            <a:ext cx="8049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chemeClr val="dk2"/>
                </a:highlight>
                <a:latin typeface="Average"/>
                <a:ea typeface="Average"/>
                <a:cs typeface="Average"/>
                <a:sym typeface="Average"/>
              </a:rPr>
              <a:t>Evan</a:t>
            </a:r>
            <a:endParaRPr sz="1000">
              <a:solidFill>
                <a:schemeClr val="dk1"/>
              </a:solidFill>
              <a:highlight>
                <a:schemeClr val="dk2"/>
              </a:highlight>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Solutions</a:t>
            </a:r>
            <a:endParaRPr/>
          </a:p>
        </p:txBody>
      </p:sp>
      <p:sp>
        <p:nvSpPr>
          <p:cNvPr id="435" name="Google Shape;435;p39"/>
          <p:cNvSpPr txBox="1"/>
          <p:nvPr>
            <p:ph idx="1" type="body"/>
          </p:nvPr>
        </p:nvSpPr>
        <p:spPr>
          <a:xfrm>
            <a:off x="311700" y="1338550"/>
            <a:ext cx="8520600" cy="34164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Cornerstones prefers to utilize WordPress as the hosting option; these technical solutions can be incorporated to increase </a:t>
            </a:r>
            <a:r>
              <a:rPr lang="en"/>
              <a:t>performance</a:t>
            </a:r>
            <a:r>
              <a:rPr lang="en"/>
              <a:t> and user experience on the Cornerstones website.</a:t>
            </a:r>
            <a:endParaRPr/>
          </a:p>
          <a:p>
            <a:pPr indent="-342900" lvl="0" marL="457200" rtl="0" algn="l">
              <a:spcBef>
                <a:spcPts val="1600"/>
              </a:spcBef>
              <a:spcAft>
                <a:spcPts val="0"/>
              </a:spcAft>
              <a:buSzPts val="1800"/>
              <a:buAutoNum type="arabicPeriod"/>
            </a:pPr>
            <a:r>
              <a:rPr lang="en"/>
              <a:t>To fix the alternative text on the website, using an automated script will improve accessibility and readability.</a:t>
            </a:r>
            <a:endParaRPr/>
          </a:p>
          <a:p>
            <a:pPr indent="-342900" lvl="0" marL="457200" rtl="0" algn="l">
              <a:spcBef>
                <a:spcPts val="0"/>
              </a:spcBef>
              <a:spcAft>
                <a:spcPts val="0"/>
              </a:spcAft>
              <a:buSzPts val="1800"/>
              <a:buAutoNum type="arabicPeriod"/>
            </a:pPr>
            <a:r>
              <a:rPr lang="en"/>
              <a:t>Loading content </a:t>
            </a:r>
            <a:r>
              <a:rPr lang="en"/>
              <a:t>externally rather than internally will reduce load time. Plugins like W3 Total Cache and WP Rocket can facilitate the integration process. </a:t>
            </a:r>
            <a:endParaRPr/>
          </a:p>
        </p:txBody>
      </p:sp>
      <p:pic>
        <p:nvPicPr>
          <p:cNvPr id="436" name="Google Shape;436;p39"/>
          <p:cNvPicPr preferRelativeResize="0"/>
          <p:nvPr/>
        </p:nvPicPr>
        <p:blipFill rotWithShape="1">
          <a:blip r:embed="rId3">
            <a:alphaModFix/>
          </a:blip>
          <a:srcRect b="3236" l="0" r="0" t="3227"/>
          <a:stretch/>
        </p:blipFill>
        <p:spPr>
          <a:xfrm>
            <a:off x="8102099" y="342550"/>
            <a:ext cx="958800" cy="958800"/>
          </a:xfrm>
          <a:prstGeom prst="ellipse">
            <a:avLst/>
          </a:prstGeom>
          <a:noFill/>
          <a:ln>
            <a:noFill/>
          </a:ln>
        </p:spPr>
      </p:pic>
      <p:sp>
        <p:nvSpPr>
          <p:cNvPr id="437" name="Google Shape;437;p39"/>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438" name="Google Shape;438;p39"/>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39" name="Google Shape;439;p39"/>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440" name="Google Shape;440;p39"/>
          <p:cNvSpPr txBox="1"/>
          <p:nvPr/>
        </p:nvSpPr>
        <p:spPr>
          <a:xfrm>
            <a:off x="8360250" y="1005300"/>
            <a:ext cx="4425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Izu</a:t>
            </a:r>
            <a:endParaRPr b="1" sz="1000">
              <a:solidFill>
                <a:schemeClr val="dk1"/>
              </a:solidFill>
              <a:latin typeface="Average"/>
              <a:ea typeface="Average"/>
              <a:cs typeface="Average"/>
              <a:sym typeface="Average"/>
            </a:endParaRPr>
          </a:p>
        </p:txBody>
      </p:sp>
      <p:sp>
        <p:nvSpPr>
          <p:cNvPr id="441" name="Google Shape;441;p39"/>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05/07/24</a:t>
            </a:r>
            <a:endParaRPr sz="1000">
              <a:solidFill>
                <a:schemeClr val="dk1"/>
              </a:solidFill>
              <a:latin typeface="Average"/>
              <a:ea typeface="Average"/>
              <a:cs typeface="Average"/>
              <a:sym typeface="Average"/>
            </a:endParaRPr>
          </a:p>
        </p:txBody>
      </p:sp>
      <p:pic>
        <p:nvPicPr>
          <p:cNvPr id="442" name="Google Shape;442;p39"/>
          <p:cNvPicPr preferRelativeResize="0"/>
          <p:nvPr/>
        </p:nvPicPr>
        <p:blipFill>
          <a:blip r:embed="rId4">
            <a:alphaModFix/>
          </a:blip>
          <a:stretch>
            <a:fillRect/>
          </a:stretch>
        </p:blipFill>
        <p:spPr>
          <a:xfrm>
            <a:off x="3618613" y="3807271"/>
            <a:ext cx="1906775" cy="1028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0"/>
          <p:cNvSpPr txBox="1"/>
          <p:nvPr>
            <p:ph type="title"/>
          </p:nvPr>
        </p:nvSpPr>
        <p:spPr>
          <a:xfrm>
            <a:off x="311700" y="445025"/>
            <a:ext cx="320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448" name="Google Shape;448;p40"/>
          <p:cNvSpPr txBox="1"/>
          <p:nvPr>
            <p:ph idx="1" type="body"/>
          </p:nvPr>
        </p:nvSpPr>
        <p:spPr>
          <a:xfrm>
            <a:off x="371275" y="1218375"/>
            <a:ext cx="797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rPr>
              <a:t>Time Management and Scope</a:t>
            </a:r>
            <a:endParaRPr sz="1900">
              <a:solidFill>
                <a:schemeClr val="dk1"/>
              </a:solidFill>
            </a:endParaRPr>
          </a:p>
          <a:p>
            <a:pPr indent="-330200" lvl="0" marL="457200" rtl="0" algn="l">
              <a:spcBef>
                <a:spcPts val="1600"/>
              </a:spcBef>
              <a:spcAft>
                <a:spcPts val="0"/>
              </a:spcAft>
              <a:buSzPts val="1600"/>
              <a:buChar char="●"/>
            </a:pPr>
            <a:r>
              <a:rPr lang="en" sz="1900"/>
              <a:t>Respond to time challenges efficiently and accurately.</a:t>
            </a:r>
            <a:endParaRPr sz="1900"/>
          </a:p>
          <a:p>
            <a:pPr indent="-349250" lvl="0" marL="457200" rtl="0" algn="l">
              <a:spcBef>
                <a:spcPts val="0"/>
              </a:spcBef>
              <a:spcAft>
                <a:spcPts val="0"/>
              </a:spcAft>
              <a:buSzPts val="1900"/>
              <a:buChar char="●"/>
            </a:pPr>
            <a:r>
              <a:rPr lang="en" sz="1900"/>
              <a:t>Adapt to the changing needs of our project’s scope and timeline.</a:t>
            </a:r>
            <a:endParaRPr sz="1900"/>
          </a:p>
          <a:p>
            <a:pPr indent="-349250" lvl="0" marL="457200" rtl="0" algn="l">
              <a:spcBef>
                <a:spcPts val="0"/>
              </a:spcBef>
              <a:spcAft>
                <a:spcPts val="0"/>
              </a:spcAft>
              <a:buSzPts val="1900"/>
              <a:buChar char="●"/>
            </a:pPr>
            <a:r>
              <a:rPr lang="en" sz="1900"/>
              <a:t>Apply the feedback from our sponsor to meet their objectives and desired changes.</a:t>
            </a:r>
            <a:endParaRPr sz="1900"/>
          </a:p>
          <a:p>
            <a:pPr indent="-349250" lvl="0" marL="457200" rtl="0" algn="l">
              <a:spcBef>
                <a:spcPts val="0"/>
              </a:spcBef>
              <a:spcAft>
                <a:spcPts val="0"/>
              </a:spcAft>
              <a:buSzPts val="1900"/>
              <a:buChar char="●"/>
            </a:pPr>
            <a:r>
              <a:rPr lang="en" sz="1900"/>
              <a:t>Confirm that the team and sponsor’s expectations of project scope and deliverables are aligned.</a:t>
            </a:r>
            <a:endParaRPr sz="1900"/>
          </a:p>
          <a:p>
            <a:pPr indent="-349250" lvl="0" marL="457200" rtl="0" algn="l">
              <a:spcBef>
                <a:spcPts val="0"/>
              </a:spcBef>
              <a:spcAft>
                <a:spcPts val="0"/>
              </a:spcAft>
              <a:buSzPts val="1900"/>
              <a:buChar char="●"/>
            </a:pPr>
            <a:r>
              <a:rPr lang="en" sz="1900"/>
              <a:t>Facilitate open and frequent communication with sponsor.</a:t>
            </a:r>
            <a:endParaRPr sz="1900"/>
          </a:p>
          <a:p>
            <a:pPr indent="0" lvl="0" marL="457200" rtl="0" algn="l">
              <a:spcBef>
                <a:spcPts val="1600"/>
              </a:spcBef>
              <a:spcAft>
                <a:spcPts val="1600"/>
              </a:spcAft>
              <a:buNone/>
            </a:pPr>
            <a:r>
              <a:t/>
            </a:r>
            <a:endParaRPr sz="1900"/>
          </a:p>
        </p:txBody>
      </p:sp>
      <p:sp>
        <p:nvSpPr>
          <p:cNvPr id="449" name="Google Shape;449;p40"/>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450" name="Google Shape;450;p40"/>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pic>
        <p:nvPicPr>
          <p:cNvPr id="451" name="Google Shape;451;p40"/>
          <p:cNvPicPr preferRelativeResize="0"/>
          <p:nvPr/>
        </p:nvPicPr>
        <p:blipFill rotWithShape="1">
          <a:blip r:embed="rId3">
            <a:alphaModFix/>
          </a:blip>
          <a:srcRect b="46242" l="0" r="0" t="0"/>
          <a:stretch/>
        </p:blipFill>
        <p:spPr>
          <a:xfrm>
            <a:off x="8102100" y="58925"/>
            <a:ext cx="958800" cy="958800"/>
          </a:xfrm>
          <a:prstGeom prst="ellipse">
            <a:avLst/>
          </a:prstGeom>
          <a:noFill/>
          <a:ln>
            <a:noFill/>
          </a:ln>
        </p:spPr>
      </p:pic>
      <p:pic>
        <p:nvPicPr>
          <p:cNvPr id="452" name="Google Shape;452;p40"/>
          <p:cNvPicPr preferRelativeResize="0"/>
          <p:nvPr/>
        </p:nvPicPr>
        <p:blipFill>
          <a:blip r:embed="rId4">
            <a:alphaModFix/>
          </a:blip>
          <a:stretch>
            <a:fillRect/>
          </a:stretch>
        </p:blipFill>
        <p:spPr>
          <a:xfrm>
            <a:off x="5146475" y="177875"/>
            <a:ext cx="2337150" cy="1107000"/>
          </a:xfrm>
          <a:prstGeom prst="rect">
            <a:avLst/>
          </a:prstGeom>
          <a:noFill/>
          <a:ln>
            <a:noFill/>
          </a:ln>
        </p:spPr>
      </p:pic>
      <p:sp>
        <p:nvSpPr>
          <p:cNvPr id="453" name="Google Shape;453;p40"/>
          <p:cNvSpPr txBox="1"/>
          <p:nvPr/>
        </p:nvSpPr>
        <p:spPr>
          <a:xfrm>
            <a:off x="8348225" y="787950"/>
            <a:ext cx="580800" cy="1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Jason</a:t>
            </a:r>
            <a:endParaRPr b="1" sz="1000">
              <a:solidFill>
                <a:schemeClr val="dk1"/>
              </a:solidFill>
              <a:latin typeface="Average"/>
              <a:ea typeface="Average"/>
              <a:cs typeface="Average"/>
              <a:sym typeface="Average"/>
            </a:endParaRPr>
          </a:p>
        </p:txBody>
      </p:sp>
      <p:sp>
        <p:nvSpPr>
          <p:cNvPr id="454" name="Google Shape;454;p40"/>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1"/>
          <p:cNvSpPr txBox="1"/>
          <p:nvPr>
            <p:ph type="title"/>
          </p:nvPr>
        </p:nvSpPr>
        <p:spPr>
          <a:xfrm>
            <a:off x="311700" y="445025"/>
            <a:ext cx="664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Sponsor’s Seal of Approval - The Sign Off!!</a:t>
            </a:r>
            <a:endParaRPr/>
          </a:p>
        </p:txBody>
      </p:sp>
      <p:sp>
        <p:nvSpPr>
          <p:cNvPr id="460" name="Google Shape;460;p4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1" name="Google Shape;461;p41"/>
          <p:cNvPicPr preferRelativeResize="0"/>
          <p:nvPr/>
        </p:nvPicPr>
        <p:blipFill>
          <a:blip r:embed="rId3">
            <a:alphaModFix/>
          </a:blip>
          <a:stretch>
            <a:fillRect/>
          </a:stretch>
        </p:blipFill>
        <p:spPr>
          <a:xfrm>
            <a:off x="152400" y="1170125"/>
            <a:ext cx="3047526" cy="3820976"/>
          </a:xfrm>
          <a:prstGeom prst="rect">
            <a:avLst/>
          </a:prstGeom>
          <a:noFill/>
          <a:ln>
            <a:noFill/>
          </a:ln>
        </p:spPr>
      </p:pic>
      <p:pic>
        <p:nvPicPr>
          <p:cNvPr id="462" name="Google Shape;462;p41"/>
          <p:cNvPicPr preferRelativeResize="0"/>
          <p:nvPr/>
        </p:nvPicPr>
        <p:blipFill>
          <a:blip r:embed="rId4">
            <a:alphaModFix/>
          </a:blip>
          <a:stretch>
            <a:fillRect/>
          </a:stretch>
        </p:blipFill>
        <p:spPr>
          <a:xfrm>
            <a:off x="3810926" y="1322525"/>
            <a:ext cx="5228017" cy="3358483"/>
          </a:xfrm>
          <a:prstGeom prst="rect">
            <a:avLst/>
          </a:prstGeom>
          <a:noFill/>
          <a:ln>
            <a:noFill/>
          </a:ln>
        </p:spPr>
      </p:pic>
      <p:pic>
        <p:nvPicPr>
          <p:cNvPr id="463" name="Google Shape;463;p41"/>
          <p:cNvPicPr preferRelativeResize="0"/>
          <p:nvPr/>
        </p:nvPicPr>
        <p:blipFill rotWithShape="1">
          <a:blip r:embed="rId5">
            <a:alphaModFix/>
          </a:blip>
          <a:srcRect b="0" l="8807" r="8807" t="0"/>
          <a:stretch/>
        </p:blipFill>
        <p:spPr>
          <a:xfrm>
            <a:off x="8002175" y="45525"/>
            <a:ext cx="1036800" cy="1058400"/>
          </a:xfrm>
          <a:prstGeom prst="ellipse">
            <a:avLst/>
          </a:prstGeom>
          <a:noFill/>
          <a:ln>
            <a:noFill/>
          </a:ln>
        </p:spPr>
      </p:pic>
      <p:sp>
        <p:nvSpPr>
          <p:cNvPr id="464" name="Google Shape;464;p41"/>
          <p:cNvSpPr txBox="1"/>
          <p:nvPr/>
        </p:nvSpPr>
        <p:spPr>
          <a:xfrm>
            <a:off x="8175600" y="679025"/>
            <a:ext cx="96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Maryum</a:t>
            </a:r>
            <a:endParaRPr sz="1800">
              <a:solidFill>
                <a:schemeClr val="accent3"/>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70400" y="342325"/>
            <a:ext cx="3258900" cy="18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rPr lang="en" sz="3000"/>
              <a:t>Project Overview</a:t>
            </a:r>
            <a:endParaRPr sz="3000"/>
          </a:p>
          <a:p>
            <a:pPr indent="0" lvl="0" marL="0" rtl="0" algn="l">
              <a:spcBef>
                <a:spcPts val="0"/>
              </a:spcBef>
              <a:spcAft>
                <a:spcPts val="0"/>
              </a:spcAft>
              <a:buNone/>
            </a:pPr>
            <a:r>
              <a:rPr lang="en" sz="3000"/>
              <a:t>By: Izu, Evan, Maryum, Yaz, &amp; Jason</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95" name="Google Shape;95;p15"/>
          <p:cNvSpPr txBox="1"/>
          <p:nvPr/>
        </p:nvSpPr>
        <p:spPr>
          <a:xfrm>
            <a:off x="106325" y="827200"/>
            <a:ext cx="8927700" cy="40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96" name="Google Shape;96;p15"/>
          <p:cNvPicPr preferRelativeResize="0"/>
          <p:nvPr/>
        </p:nvPicPr>
        <p:blipFill>
          <a:blip r:embed="rId3">
            <a:alphaModFix/>
          </a:blip>
          <a:stretch>
            <a:fillRect/>
          </a:stretch>
        </p:blipFill>
        <p:spPr>
          <a:xfrm>
            <a:off x="3438050" y="975625"/>
            <a:ext cx="5600901" cy="3679526"/>
          </a:xfrm>
          <a:prstGeom prst="rect">
            <a:avLst/>
          </a:prstGeom>
          <a:noFill/>
          <a:ln>
            <a:noFill/>
          </a:ln>
        </p:spPr>
      </p:pic>
      <p:sp>
        <p:nvSpPr>
          <p:cNvPr id="97" name="Google Shape;97;p15"/>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98" name="Google Shape;98;p15"/>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99" name="Google Shape;99;p15"/>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pic>
        <p:nvPicPr>
          <p:cNvPr id="100" name="Google Shape;100;p15"/>
          <p:cNvPicPr preferRelativeResize="0"/>
          <p:nvPr/>
        </p:nvPicPr>
        <p:blipFill rotWithShape="1">
          <a:blip r:embed="rId4">
            <a:alphaModFix/>
          </a:blip>
          <a:srcRect b="3236" l="0" r="0" t="3227"/>
          <a:stretch/>
        </p:blipFill>
        <p:spPr>
          <a:xfrm>
            <a:off x="129974" y="1832200"/>
            <a:ext cx="958800" cy="958800"/>
          </a:xfrm>
          <a:prstGeom prst="ellipse">
            <a:avLst/>
          </a:prstGeom>
          <a:noFill/>
          <a:ln>
            <a:noFill/>
          </a:ln>
        </p:spPr>
      </p:pic>
      <p:sp>
        <p:nvSpPr>
          <p:cNvPr id="101" name="Google Shape;101;p15"/>
          <p:cNvSpPr txBox="1"/>
          <p:nvPr/>
        </p:nvSpPr>
        <p:spPr>
          <a:xfrm>
            <a:off x="309025" y="2482750"/>
            <a:ext cx="4425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Izu</a:t>
            </a:r>
            <a:endParaRPr b="1" sz="1000">
              <a:solidFill>
                <a:schemeClr val="dk1"/>
              </a:solidFill>
              <a:latin typeface="Average"/>
              <a:ea typeface="Average"/>
              <a:cs typeface="Average"/>
              <a:sym typeface="Average"/>
            </a:endParaRPr>
          </a:p>
        </p:txBody>
      </p:sp>
      <p:sp>
        <p:nvSpPr>
          <p:cNvPr id="102" name="Google Shape;102;p15"/>
          <p:cNvSpPr txBox="1"/>
          <p:nvPr/>
        </p:nvSpPr>
        <p:spPr>
          <a:xfrm>
            <a:off x="1565100" y="3859963"/>
            <a:ext cx="5487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chemeClr val="dk1"/>
              </a:solidFill>
              <a:highlight>
                <a:srgbClr val="B7B7B7"/>
              </a:highlight>
              <a:latin typeface="Average"/>
              <a:ea typeface="Average"/>
              <a:cs typeface="Average"/>
              <a:sym typeface="Average"/>
            </a:endParaRPr>
          </a:p>
        </p:txBody>
      </p:sp>
      <p:sp>
        <p:nvSpPr>
          <p:cNvPr id="103" name="Google Shape;103;p15"/>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05/07/24</a:t>
            </a:r>
            <a:endParaRPr sz="1000">
              <a:solidFill>
                <a:schemeClr val="dk1"/>
              </a:solidFill>
              <a:latin typeface="Average"/>
              <a:ea typeface="Average"/>
              <a:cs typeface="Average"/>
              <a:sym typeface="Average"/>
            </a:endParaRPr>
          </a:p>
        </p:txBody>
      </p:sp>
      <p:sp>
        <p:nvSpPr>
          <p:cNvPr id="104" name="Google Shape;104;p15"/>
          <p:cNvSpPr txBox="1"/>
          <p:nvPr/>
        </p:nvSpPr>
        <p:spPr>
          <a:xfrm>
            <a:off x="1445950" y="3742675"/>
            <a:ext cx="1019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t/>
            </a:r>
            <a:endParaRPr/>
          </a:p>
        </p:txBody>
      </p:sp>
      <p:pic>
        <p:nvPicPr>
          <p:cNvPr id="105" name="Google Shape;105;p15"/>
          <p:cNvPicPr preferRelativeResize="0"/>
          <p:nvPr/>
        </p:nvPicPr>
        <p:blipFill rotWithShape="1">
          <a:blip r:embed="rId5">
            <a:alphaModFix/>
          </a:blip>
          <a:srcRect b="0" l="8807" r="8807" t="0"/>
          <a:stretch/>
        </p:blipFill>
        <p:spPr>
          <a:xfrm>
            <a:off x="2008450" y="1805425"/>
            <a:ext cx="863700" cy="880200"/>
          </a:xfrm>
          <a:prstGeom prst="ellipse">
            <a:avLst/>
          </a:prstGeom>
          <a:noFill/>
          <a:ln>
            <a:noFill/>
          </a:ln>
        </p:spPr>
      </p:pic>
      <p:sp>
        <p:nvSpPr>
          <p:cNvPr id="106" name="Google Shape;106;p15"/>
          <p:cNvSpPr txBox="1"/>
          <p:nvPr/>
        </p:nvSpPr>
        <p:spPr>
          <a:xfrm>
            <a:off x="2140500" y="2317225"/>
            <a:ext cx="96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Maryum</a:t>
            </a:r>
            <a:endParaRPr sz="1800">
              <a:solidFill>
                <a:schemeClr val="accent3"/>
              </a:solidFill>
              <a:latin typeface="Average"/>
              <a:ea typeface="Average"/>
              <a:cs typeface="Average"/>
              <a:sym typeface="Average"/>
            </a:endParaRPr>
          </a:p>
        </p:txBody>
      </p:sp>
      <p:pic>
        <p:nvPicPr>
          <p:cNvPr id="107" name="Google Shape;107;p15"/>
          <p:cNvPicPr preferRelativeResize="0"/>
          <p:nvPr/>
        </p:nvPicPr>
        <p:blipFill rotWithShape="1">
          <a:blip r:embed="rId6">
            <a:alphaModFix/>
          </a:blip>
          <a:srcRect b="15099" l="12416" r="5737" t="7387"/>
          <a:stretch/>
        </p:blipFill>
        <p:spPr>
          <a:xfrm>
            <a:off x="129974" y="3333825"/>
            <a:ext cx="958800" cy="958800"/>
          </a:xfrm>
          <a:prstGeom prst="ellipse">
            <a:avLst/>
          </a:prstGeom>
          <a:noFill/>
          <a:ln>
            <a:noFill/>
          </a:ln>
        </p:spPr>
      </p:pic>
      <p:sp>
        <p:nvSpPr>
          <p:cNvPr id="108" name="Google Shape;108;p15"/>
          <p:cNvSpPr txBox="1"/>
          <p:nvPr/>
        </p:nvSpPr>
        <p:spPr>
          <a:xfrm>
            <a:off x="126138" y="3986275"/>
            <a:ext cx="1004700" cy="1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Yazan</a:t>
            </a:r>
            <a:endParaRPr b="1" sz="1000">
              <a:solidFill>
                <a:schemeClr val="dk1"/>
              </a:solidFill>
              <a:latin typeface="Average"/>
              <a:ea typeface="Average"/>
              <a:cs typeface="Average"/>
              <a:sym typeface="Average"/>
            </a:endParaRPr>
          </a:p>
        </p:txBody>
      </p:sp>
      <p:pic>
        <p:nvPicPr>
          <p:cNvPr id="109" name="Google Shape;109;p15"/>
          <p:cNvPicPr preferRelativeResize="0"/>
          <p:nvPr/>
        </p:nvPicPr>
        <p:blipFill rotWithShape="1">
          <a:blip r:embed="rId7">
            <a:alphaModFix/>
          </a:blip>
          <a:srcRect b="46242" l="0" r="0" t="0"/>
          <a:stretch/>
        </p:blipFill>
        <p:spPr>
          <a:xfrm>
            <a:off x="1965525" y="3320513"/>
            <a:ext cx="958800" cy="958800"/>
          </a:xfrm>
          <a:prstGeom prst="ellipse">
            <a:avLst/>
          </a:prstGeom>
          <a:noFill/>
          <a:ln>
            <a:noFill/>
          </a:ln>
        </p:spPr>
      </p:pic>
      <p:sp>
        <p:nvSpPr>
          <p:cNvPr id="110" name="Google Shape;110;p15"/>
          <p:cNvSpPr txBox="1"/>
          <p:nvPr/>
        </p:nvSpPr>
        <p:spPr>
          <a:xfrm>
            <a:off x="2222650" y="3986275"/>
            <a:ext cx="580800" cy="1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Jason</a:t>
            </a:r>
            <a:endParaRPr b="1" sz="1000">
              <a:solidFill>
                <a:schemeClr val="dk1"/>
              </a:solidFill>
              <a:latin typeface="Average"/>
              <a:ea typeface="Average"/>
              <a:cs typeface="Average"/>
              <a:sym typeface="Average"/>
            </a:endParaRPr>
          </a:p>
        </p:txBody>
      </p:sp>
      <p:pic>
        <p:nvPicPr>
          <p:cNvPr id="111" name="Google Shape;111;p15"/>
          <p:cNvPicPr preferRelativeResize="0"/>
          <p:nvPr/>
        </p:nvPicPr>
        <p:blipFill rotWithShape="1">
          <a:blip r:embed="rId8">
            <a:alphaModFix/>
          </a:blip>
          <a:srcRect b="10510" l="0" r="0" t="10518"/>
          <a:stretch/>
        </p:blipFill>
        <p:spPr>
          <a:xfrm>
            <a:off x="1088775" y="2506199"/>
            <a:ext cx="863700" cy="863700"/>
          </a:xfrm>
          <a:prstGeom prst="ellipse">
            <a:avLst/>
          </a:prstGeom>
          <a:noFill/>
          <a:ln>
            <a:noFill/>
          </a:ln>
        </p:spPr>
      </p:pic>
      <p:sp>
        <p:nvSpPr>
          <p:cNvPr id="112" name="Google Shape;112;p15"/>
          <p:cNvSpPr txBox="1"/>
          <p:nvPr/>
        </p:nvSpPr>
        <p:spPr>
          <a:xfrm>
            <a:off x="1181650" y="3009825"/>
            <a:ext cx="714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100">
                <a:solidFill>
                  <a:schemeClr val="dk1"/>
                </a:solidFill>
                <a:highlight>
                  <a:schemeClr val="dk2"/>
                </a:highlight>
                <a:latin typeface="Average"/>
                <a:ea typeface="Average"/>
                <a:cs typeface="Average"/>
                <a:sym typeface="Average"/>
              </a:rPr>
              <a:t>Evan</a:t>
            </a:r>
            <a:r>
              <a:rPr lang="en">
                <a:solidFill>
                  <a:schemeClr val="dk1"/>
                </a:solidFill>
                <a:latin typeface="Average"/>
                <a:ea typeface="Average"/>
                <a:cs typeface="Average"/>
                <a:sym typeface="Average"/>
              </a:rPr>
              <a:t> </a:t>
            </a:r>
            <a:endParaRPr>
              <a:solidFill>
                <a:schemeClr val="dk1"/>
              </a:solidFill>
              <a:latin typeface="Average"/>
              <a:ea typeface="Average"/>
              <a:cs typeface="Average"/>
              <a:sym typeface="Averag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2"/>
          <p:cNvSpPr txBox="1"/>
          <p:nvPr>
            <p:ph type="title"/>
          </p:nvPr>
        </p:nvSpPr>
        <p:spPr>
          <a:xfrm>
            <a:off x="2850450" y="398213"/>
            <a:ext cx="34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Sign-Off Video!</a:t>
            </a:r>
            <a:endParaRPr/>
          </a:p>
        </p:txBody>
      </p:sp>
      <p:sp>
        <p:nvSpPr>
          <p:cNvPr id="470" name="Google Shape;470;p42"/>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471" name="Google Shape;471;p42"/>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72" name="Google Shape;472;p42"/>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473" name="Google Shape;473;p42"/>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05/07/24</a:t>
            </a:r>
            <a:endParaRPr sz="1000">
              <a:solidFill>
                <a:schemeClr val="dk1"/>
              </a:solidFill>
              <a:latin typeface="Average"/>
              <a:ea typeface="Average"/>
              <a:cs typeface="Average"/>
              <a:sym typeface="Average"/>
            </a:endParaRPr>
          </a:p>
        </p:txBody>
      </p:sp>
      <p:pic>
        <p:nvPicPr>
          <p:cNvPr id="474" name="Google Shape;474;p42" title="GMT20240506-153710_Recording_640x360.mp4">
            <a:hlinkClick r:id="rId3"/>
          </p:cNvPr>
          <p:cNvPicPr preferRelativeResize="0"/>
          <p:nvPr/>
        </p:nvPicPr>
        <p:blipFill>
          <a:blip r:embed="rId4">
            <a:alphaModFix/>
          </a:blip>
          <a:stretch>
            <a:fillRect/>
          </a:stretch>
        </p:blipFill>
        <p:spPr>
          <a:xfrm>
            <a:off x="2286000" y="1086225"/>
            <a:ext cx="4572000" cy="3429000"/>
          </a:xfrm>
          <a:prstGeom prst="rect">
            <a:avLst/>
          </a:prstGeom>
          <a:noFill/>
          <a:ln>
            <a:noFill/>
          </a:ln>
        </p:spPr>
      </p:pic>
      <p:pic>
        <p:nvPicPr>
          <p:cNvPr id="475" name="Google Shape;475;p42"/>
          <p:cNvPicPr preferRelativeResize="0"/>
          <p:nvPr/>
        </p:nvPicPr>
        <p:blipFill rotWithShape="1">
          <a:blip r:embed="rId5">
            <a:alphaModFix/>
          </a:blip>
          <a:srcRect b="47251" l="23051" r="29545" t="31070"/>
          <a:stretch/>
        </p:blipFill>
        <p:spPr>
          <a:xfrm>
            <a:off x="8090250" y="320826"/>
            <a:ext cx="1051800" cy="1041600"/>
          </a:xfrm>
          <a:prstGeom prst="ellipse">
            <a:avLst/>
          </a:prstGeom>
          <a:noFill/>
          <a:ln>
            <a:noFill/>
          </a:ln>
        </p:spPr>
      </p:pic>
      <p:sp>
        <p:nvSpPr>
          <p:cNvPr id="476" name="Google Shape;476;p42"/>
          <p:cNvSpPr txBox="1"/>
          <p:nvPr/>
        </p:nvSpPr>
        <p:spPr>
          <a:xfrm>
            <a:off x="8341800" y="1054675"/>
            <a:ext cx="548700" cy="1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Aaila</a:t>
            </a:r>
            <a:endParaRPr b="1" sz="1100">
              <a:solidFill>
                <a:schemeClr val="dk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43"/>
          <p:cNvPicPr preferRelativeResize="0"/>
          <p:nvPr/>
        </p:nvPicPr>
        <p:blipFill>
          <a:blip r:embed="rId3">
            <a:alphaModFix/>
          </a:blip>
          <a:stretch>
            <a:fillRect/>
          </a:stretch>
        </p:blipFill>
        <p:spPr>
          <a:xfrm>
            <a:off x="40925" y="0"/>
            <a:ext cx="6647175" cy="5143501"/>
          </a:xfrm>
          <a:prstGeom prst="rect">
            <a:avLst/>
          </a:prstGeom>
          <a:noFill/>
          <a:ln>
            <a:noFill/>
          </a:ln>
        </p:spPr>
      </p:pic>
      <p:sp>
        <p:nvSpPr>
          <p:cNvPr id="482" name="Google Shape;482;p43"/>
          <p:cNvSpPr txBox="1"/>
          <p:nvPr/>
        </p:nvSpPr>
        <p:spPr>
          <a:xfrm>
            <a:off x="6816175" y="1579300"/>
            <a:ext cx="2327700" cy="23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accent3"/>
                </a:solidFill>
                <a:latin typeface="Average"/>
                <a:ea typeface="Average"/>
                <a:cs typeface="Average"/>
                <a:sym typeface="Average"/>
              </a:rPr>
              <a:t>Thank You!</a:t>
            </a:r>
            <a:endParaRPr sz="3300">
              <a:solidFill>
                <a:schemeClr val="accent3"/>
              </a:solidFill>
              <a:latin typeface="Average"/>
              <a:ea typeface="Average"/>
              <a:cs typeface="Average"/>
              <a:sym typeface="Average"/>
            </a:endParaRPr>
          </a:p>
          <a:p>
            <a:pPr indent="0" lvl="0" marL="0" rtl="0" algn="l">
              <a:spcBef>
                <a:spcPts val="0"/>
              </a:spcBef>
              <a:spcAft>
                <a:spcPts val="0"/>
              </a:spcAft>
              <a:buNone/>
            </a:pPr>
            <a:r>
              <a:t/>
            </a:r>
            <a:endParaRPr sz="3300">
              <a:solidFill>
                <a:schemeClr val="accent3"/>
              </a:solidFill>
              <a:latin typeface="Average"/>
              <a:ea typeface="Average"/>
              <a:cs typeface="Average"/>
              <a:sym typeface="Average"/>
            </a:endParaRPr>
          </a:p>
          <a:p>
            <a:pPr indent="0" lvl="0" marL="0" rtl="0" algn="l">
              <a:spcBef>
                <a:spcPts val="0"/>
              </a:spcBef>
              <a:spcAft>
                <a:spcPts val="0"/>
              </a:spcAft>
              <a:buNone/>
            </a:pPr>
            <a:r>
              <a:rPr lang="en" sz="3300">
                <a:solidFill>
                  <a:schemeClr val="accent3"/>
                </a:solidFill>
                <a:latin typeface="Average"/>
                <a:ea typeface="Average"/>
                <a:cs typeface="Average"/>
                <a:sym typeface="Average"/>
              </a:rPr>
              <a:t>Questions?</a:t>
            </a:r>
            <a:endParaRPr sz="3300">
              <a:solidFill>
                <a:schemeClr val="accent3"/>
              </a:solidFill>
              <a:latin typeface="Average"/>
              <a:ea typeface="Average"/>
              <a:cs typeface="Average"/>
              <a:sym typeface="Average"/>
            </a:endParaRPr>
          </a:p>
        </p:txBody>
      </p:sp>
      <p:sp>
        <p:nvSpPr>
          <p:cNvPr id="483" name="Google Shape;483;p43"/>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484" name="Google Shape;484;p43"/>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pic>
        <p:nvPicPr>
          <p:cNvPr id="485" name="Google Shape;485;p43"/>
          <p:cNvPicPr preferRelativeResize="0"/>
          <p:nvPr/>
        </p:nvPicPr>
        <p:blipFill rotWithShape="1">
          <a:blip r:embed="rId4">
            <a:alphaModFix/>
          </a:blip>
          <a:srcRect b="47251" l="23051" r="29545" t="31070"/>
          <a:stretch/>
        </p:blipFill>
        <p:spPr>
          <a:xfrm>
            <a:off x="8113475" y="297400"/>
            <a:ext cx="968400" cy="959100"/>
          </a:xfrm>
          <a:prstGeom prst="ellipse">
            <a:avLst/>
          </a:prstGeom>
          <a:noFill/>
          <a:ln>
            <a:noFill/>
          </a:ln>
        </p:spPr>
      </p:pic>
      <p:sp>
        <p:nvSpPr>
          <p:cNvPr id="486" name="Google Shape;486;p43"/>
          <p:cNvSpPr txBox="1"/>
          <p:nvPr/>
        </p:nvSpPr>
        <p:spPr>
          <a:xfrm>
            <a:off x="8378625" y="986800"/>
            <a:ext cx="548700" cy="1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Aaila</a:t>
            </a:r>
            <a:endParaRPr b="1" sz="1100">
              <a:solidFill>
                <a:schemeClr val="dk1"/>
              </a:solidFill>
              <a:latin typeface="Average"/>
              <a:ea typeface="Average"/>
              <a:cs typeface="Average"/>
              <a:sym typeface="Average"/>
            </a:endParaRPr>
          </a:p>
        </p:txBody>
      </p:sp>
      <p:sp>
        <p:nvSpPr>
          <p:cNvPr id="487" name="Google Shape;487;p43"/>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sp>
        <p:nvSpPr>
          <p:cNvPr id="488" name="Google Shape;488;p43"/>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18" name="Google Shape;118;p16"/>
          <p:cNvSpPr txBox="1"/>
          <p:nvPr>
            <p:ph idx="1" type="body"/>
          </p:nvPr>
        </p:nvSpPr>
        <p:spPr>
          <a:xfrm>
            <a:off x="311700" y="1152475"/>
            <a:ext cx="8520600" cy="3632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solidFill>
                  <a:schemeClr val="dk1"/>
                </a:solidFill>
              </a:rPr>
              <a:t>Cornerstones</a:t>
            </a:r>
            <a:r>
              <a:rPr lang="en">
                <a:solidFill>
                  <a:schemeClr val="dk1"/>
                </a:solidFill>
              </a:rPr>
              <a:t>, located in Reston Virginia, is a nonprofit organization dedicated to promoting self-sufficiency and providing essential support and advocacy for those who are impacted by homelessness, unemployment, poverty and other social challenges within northwestern Fairfax County. Cornerstones provides affordable housing, emergency shelter, food assistance, childcare &amp; other vital services.</a:t>
            </a:r>
            <a:endParaRPr>
              <a:solidFill>
                <a:schemeClr val="dk1"/>
              </a:solidFill>
            </a:endParaRPr>
          </a:p>
          <a:p>
            <a:pPr indent="0" lvl="0" marL="0" rtl="0" algn="ctr">
              <a:lnSpc>
                <a:spcPct val="115000"/>
              </a:lnSpc>
              <a:spcBef>
                <a:spcPts val="1600"/>
              </a:spcBef>
              <a:spcAft>
                <a:spcPts val="0"/>
              </a:spcAft>
              <a:buNone/>
            </a:pPr>
            <a:r>
              <a:rPr lang="en">
                <a:solidFill>
                  <a:schemeClr val="dk1"/>
                </a:solidFill>
              </a:rPr>
              <a:t>There are multiple departments that each handle the various services Cornerstones provides.</a:t>
            </a:r>
            <a:endParaRPr>
              <a:solidFill>
                <a:schemeClr val="dk1"/>
              </a:solidFill>
            </a:endParaRPr>
          </a:p>
          <a:p>
            <a:pPr indent="0" lvl="0" marL="0" rtl="0" algn="ctr">
              <a:lnSpc>
                <a:spcPct val="115000"/>
              </a:lnSpc>
              <a:spcBef>
                <a:spcPts val="1600"/>
              </a:spcBef>
              <a:spcAft>
                <a:spcPts val="1600"/>
              </a:spcAft>
              <a:buNone/>
            </a:pPr>
            <a:r>
              <a:rPr lang="en">
                <a:solidFill>
                  <a:schemeClr val="dk1"/>
                </a:solidFill>
              </a:rPr>
              <a:t>The current website is outdated, and difficult to navigate. Our client has requested a Website Redesign Report that can assist their third-party vendor during the redesigning process in order to save time and money.</a:t>
            </a:r>
            <a:endParaRPr>
              <a:solidFill>
                <a:schemeClr val="dk1"/>
              </a:solidFill>
            </a:endParaRPr>
          </a:p>
        </p:txBody>
      </p:sp>
      <p:pic>
        <p:nvPicPr>
          <p:cNvPr id="119" name="Google Shape;119;p16"/>
          <p:cNvPicPr preferRelativeResize="0"/>
          <p:nvPr/>
        </p:nvPicPr>
        <p:blipFill rotWithShape="1">
          <a:blip r:embed="rId3">
            <a:alphaModFix/>
          </a:blip>
          <a:srcRect b="3236" l="0" r="0" t="3227"/>
          <a:stretch/>
        </p:blipFill>
        <p:spPr>
          <a:xfrm>
            <a:off x="8185199" y="328175"/>
            <a:ext cx="958800" cy="958800"/>
          </a:xfrm>
          <a:prstGeom prst="ellipse">
            <a:avLst/>
          </a:prstGeom>
          <a:noFill/>
          <a:ln>
            <a:noFill/>
          </a:ln>
        </p:spPr>
      </p:pic>
      <p:pic>
        <p:nvPicPr>
          <p:cNvPr id="120" name="Google Shape;120;p16"/>
          <p:cNvPicPr preferRelativeResize="0"/>
          <p:nvPr/>
        </p:nvPicPr>
        <p:blipFill rotWithShape="1">
          <a:blip r:embed="rId4">
            <a:alphaModFix/>
          </a:blip>
          <a:srcRect b="0" l="1448" r="0" t="0"/>
          <a:stretch/>
        </p:blipFill>
        <p:spPr>
          <a:xfrm>
            <a:off x="2927325" y="385975"/>
            <a:ext cx="3289350" cy="663425"/>
          </a:xfrm>
          <a:prstGeom prst="rect">
            <a:avLst/>
          </a:prstGeom>
          <a:noFill/>
          <a:ln>
            <a:noFill/>
          </a:ln>
        </p:spPr>
      </p:pic>
      <p:sp>
        <p:nvSpPr>
          <p:cNvPr id="121" name="Google Shape;121;p16"/>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122" name="Google Shape;122;p16"/>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123" name="Google Shape;123;p16"/>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124" name="Google Shape;124;p16"/>
          <p:cNvSpPr txBox="1"/>
          <p:nvPr/>
        </p:nvSpPr>
        <p:spPr>
          <a:xfrm>
            <a:off x="8443350" y="1017725"/>
            <a:ext cx="4425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Izu</a:t>
            </a:r>
            <a:endParaRPr b="1" sz="1000">
              <a:solidFill>
                <a:schemeClr val="dk1"/>
              </a:solidFill>
              <a:latin typeface="Average"/>
              <a:ea typeface="Average"/>
              <a:cs typeface="Average"/>
              <a:sym typeface="Average"/>
            </a:endParaRPr>
          </a:p>
        </p:txBody>
      </p:sp>
      <p:sp>
        <p:nvSpPr>
          <p:cNvPr id="125" name="Google Shape;125;p16"/>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05/07/24</a:t>
            </a:r>
            <a:endParaRPr sz="1000">
              <a:solidFill>
                <a:schemeClr val="dk1"/>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the Cornerstones Website “Outdated”?</a:t>
            </a:r>
            <a:endParaRPr/>
          </a:p>
        </p:txBody>
      </p:sp>
      <p:sp>
        <p:nvSpPr>
          <p:cNvPr id="131" name="Google Shape;131;p17"/>
          <p:cNvSpPr txBox="1"/>
          <p:nvPr>
            <p:ph idx="1" type="body"/>
          </p:nvPr>
        </p:nvSpPr>
        <p:spPr>
          <a:xfrm>
            <a:off x="311700" y="1152475"/>
            <a:ext cx="8520600" cy="363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website is considered “outdated” when compared to modern sites. Current web design trends favor minimalism, intuitive navigation, and responsive designs that work well on both desktop and mobile devices. The </a:t>
            </a:r>
            <a:r>
              <a:rPr i="1" lang="en"/>
              <a:t>Cornerstones</a:t>
            </a:r>
            <a:r>
              <a:rPr lang="en"/>
              <a:t> website is lacking those elements.</a:t>
            </a:r>
            <a:endParaRPr/>
          </a:p>
          <a:p>
            <a:pPr indent="-342900" lvl="0" marL="457200" rtl="0" algn="l">
              <a:spcBef>
                <a:spcPts val="0"/>
              </a:spcBef>
              <a:spcAft>
                <a:spcPts val="0"/>
              </a:spcAft>
              <a:buSzPts val="1800"/>
              <a:buChar char="●"/>
            </a:pPr>
            <a:r>
              <a:rPr lang="en"/>
              <a:t>The site information is not updated regularly and current events information is not displayed when clicked on.</a:t>
            </a:r>
            <a:endParaRPr/>
          </a:p>
          <a:p>
            <a:pPr indent="0" lvl="0" marL="457200" rtl="0" algn="l">
              <a:spcBef>
                <a:spcPts val="1600"/>
              </a:spcBef>
              <a:spcAft>
                <a:spcPts val="1600"/>
              </a:spcAft>
              <a:buNone/>
            </a:pPr>
            <a:r>
              <a:t/>
            </a:r>
            <a:endParaRPr/>
          </a:p>
        </p:txBody>
      </p:sp>
      <p:pic>
        <p:nvPicPr>
          <p:cNvPr id="132" name="Google Shape;132;p17"/>
          <p:cNvPicPr preferRelativeResize="0"/>
          <p:nvPr/>
        </p:nvPicPr>
        <p:blipFill rotWithShape="1">
          <a:blip r:embed="rId3">
            <a:alphaModFix/>
          </a:blip>
          <a:srcRect b="3236" l="0" r="0" t="3227"/>
          <a:stretch/>
        </p:blipFill>
        <p:spPr>
          <a:xfrm>
            <a:off x="8185199" y="328175"/>
            <a:ext cx="958800" cy="958800"/>
          </a:xfrm>
          <a:prstGeom prst="ellipse">
            <a:avLst/>
          </a:prstGeom>
          <a:noFill/>
          <a:ln>
            <a:noFill/>
          </a:ln>
        </p:spPr>
      </p:pic>
      <p:sp>
        <p:nvSpPr>
          <p:cNvPr id="133" name="Google Shape;133;p17"/>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134" name="Google Shape;134;p17"/>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135" name="Google Shape;135;p17"/>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136" name="Google Shape;136;p17"/>
          <p:cNvSpPr txBox="1"/>
          <p:nvPr/>
        </p:nvSpPr>
        <p:spPr>
          <a:xfrm>
            <a:off x="8443350" y="1017725"/>
            <a:ext cx="442500" cy="2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Izu</a:t>
            </a:r>
            <a:endParaRPr b="1" sz="1000">
              <a:solidFill>
                <a:schemeClr val="dk1"/>
              </a:solidFill>
              <a:latin typeface="Average"/>
              <a:ea typeface="Average"/>
              <a:cs typeface="Average"/>
              <a:sym typeface="Average"/>
            </a:endParaRPr>
          </a:p>
        </p:txBody>
      </p:sp>
      <p:sp>
        <p:nvSpPr>
          <p:cNvPr id="137" name="Google Shape;137;p17"/>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05/07/24</a:t>
            </a:r>
            <a:endParaRPr sz="1000">
              <a:solidFill>
                <a:schemeClr val="dk1"/>
              </a:solidFill>
              <a:latin typeface="Average"/>
              <a:ea typeface="Average"/>
              <a:cs typeface="Average"/>
              <a:sym typeface="Average"/>
            </a:endParaRPr>
          </a:p>
        </p:txBody>
      </p:sp>
      <p:pic>
        <p:nvPicPr>
          <p:cNvPr id="138" name="Google Shape;138;p17"/>
          <p:cNvPicPr preferRelativeResize="0"/>
          <p:nvPr/>
        </p:nvPicPr>
        <p:blipFill>
          <a:blip r:embed="rId4">
            <a:alphaModFix/>
          </a:blip>
          <a:stretch>
            <a:fillRect/>
          </a:stretch>
        </p:blipFill>
        <p:spPr>
          <a:xfrm>
            <a:off x="3525850" y="3217375"/>
            <a:ext cx="2092300" cy="156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8"/>
          <p:cNvPicPr preferRelativeResize="0"/>
          <p:nvPr/>
        </p:nvPicPr>
        <p:blipFill rotWithShape="1">
          <a:blip r:embed="rId3">
            <a:alphaModFix/>
          </a:blip>
          <a:srcRect b="0" l="8807" r="8807" t="0"/>
          <a:stretch/>
        </p:blipFill>
        <p:spPr>
          <a:xfrm>
            <a:off x="8362300" y="320825"/>
            <a:ext cx="804600" cy="821100"/>
          </a:xfrm>
          <a:prstGeom prst="ellipse">
            <a:avLst/>
          </a:prstGeom>
          <a:noFill/>
          <a:ln>
            <a:noFill/>
          </a:ln>
        </p:spPr>
      </p:pic>
      <p:sp>
        <p:nvSpPr>
          <p:cNvPr id="144" name="Google Shape;144;p18"/>
          <p:cNvSpPr txBox="1"/>
          <p:nvPr>
            <p:ph type="title"/>
          </p:nvPr>
        </p:nvSpPr>
        <p:spPr>
          <a:xfrm>
            <a:off x="311700" y="445025"/>
            <a:ext cx="52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Our Team Chose Cornerstones?</a:t>
            </a:r>
            <a:endParaRPr/>
          </a:p>
        </p:txBody>
      </p:sp>
      <p:sp>
        <p:nvSpPr>
          <p:cNvPr id="145" name="Google Shape;145;p18"/>
          <p:cNvSpPr txBox="1"/>
          <p:nvPr>
            <p:ph idx="1" type="body"/>
          </p:nvPr>
        </p:nvSpPr>
        <p:spPr>
          <a:xfrm>
            <a:off x="311700" y="1216363"/>
            <a:ext cx="3679500" cy="3470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i="1" lang="en" sz="1700"/>
              <a:t>Our Client </a:t>
            </a:r>
            <a:r>
              <a:rPr i="1" lang="en" sz="1700"/>
              <a:t>Margaret Anne requested to work on project for the </a:t>
            </a:r>
            <a:r>
              <a:rPr i="1" lang="en" sz="1700"/>
              <a:t>Cornerstones</a:t>
            </a:r>
            <a:r>
              <a:rPr i="1" lang="en" sz="1700"/>
              <a:t> Personas &amp;  website redesign report . Our team choose this project because we believe in Cornerstones’ mission and understand their impact on our community.</a:t>
            </a:r>
            <a:endParaRPr i="1" sz="1700"/>
          </a:p>
        </p:txBody>
      </p:sp>
      <p:sp>
        <p:nvSpPr>
          <p:cNvPr id="146" name="Google Shape;146;p18"/>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147" name="Google Shape;147;p18"/>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148" name="Google Shape;148;p18"/>
          <p:cNvSpPr txBox="1"/>
          <p:nvPr/>
        </p:nvSpPr>
        <p:spPr>
          <a:xfrm>
            <a:off x="0" y="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149" name="Google Shape;149;p18"/>
          <p:cNvSpPr txBox="1"/>
          <p:nvPr/>
        </p:nvSpPr>
        <p:spPr>
          <a:xfrm>
            <a:off x="8331400" y="937750"/>
            <a:ext cx="866400" cy="1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chemeClr val="dk1"/>
              </a:solidFill>
              <a:latin typeface="Average"/>
              <a:ea typeface="Average"/>
              <a:cs typeface="Average"/>
              <a:sym typeface="Average"/>
            </a:endParaRPr>
          </a:p>
        </p:txBody>
      </p:sp>
      <p:pic>
        <p:nvPicPr>
          <p:cNvPr id="150" name="Google Shape;150;p18"/>
          <p:cNvPicPr preferRelativeResize="0"/>
          <p:nvPr/>
        </p:nvPicPr>
        <p:blipFill>
          <a:blip r:embed="rId4">
            <a:alphaModFix/>
          </a:blip>
          <a:stretch>
            <a:fillRect/>
          </a:stretch>
        </p:blipFill>
        <p:spPr>
          <a:xfrm>
            <a:off x="4181875" y="1332250"/>
            <a:ext cx="4541525" cy="3014200"/>
          </a:xfrm>
          <a:prstGeom prst="rect">
            <a:avLst/>
          </a:prstGeom>
          <a:noFill/>
          <a:ln>
            <a:noFill/>
          </a:ln>
        </p:spPr>
      </p:pic>
      <p:sp>
        <p:nvSpPr>
          <p:cNvPr id="151" name="Google Shape;151;p18"/>
          <p:cNvSpPr txBox="1"/>
          <p:nvPr/>
        </p:nvSpPr>
        <p:spPr>
          <a:xfrm>
            <a:off x="4099425" y="956175"/>
            <a:ext cx="367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Cornerstones Mission &amp; Vision:</a:t>
            </a:r>
            <a:endParaRPr sz="1800">
              <a:solidFill>
                <a:schemeClr val="accent3"/>
              </a:solidFill>
              <a:latin typeface="Average"/>
              <a:ea typeface="Average"/>
              <a:cs typeface="Average"/>
              <a:sym typeface="Average"/>
            </a:endParaRPr>
          </a:p>
        </p:txBody>
      </p:sp>
      <p:sp>
        <p:nvSpPr>
          <p:cNvPr id="152" name="Google Shape;152;p18"/>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492 – Team 2: GMU Website Redesign Team – 05/07/24</a:t>
            </a:r>
            <a:endParaRPr sz="1000">
              <a:solidFill>
                <a:schemeClr val="dk1"/>
              </a:solidFill>
              <a:latin typeface="Average"/>
              <a:ea typeface="Average"/>
              <a:cs typeface="Average"/>
              <a:sym typeface="Average"/>
            </a:endParaRPr>
          </a:p>
        </p:txBody>
      </p:sp>
      <p:sp>
        <p:nvSpPr>
          <p:cNvPr id="153" name="Google Shape;153;p18"/>
          <p:cNvSpPr txBox="1"/>
          <p:nvPr/>
        </p:nvSpPr>
        <p:spPr>
          <a:xfrm>
            <a:off x="8413925" y="789125"/>
            <a:ext cx="751500" cy="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Maryum</a:t>
            </a:r>
            <a:endParaRPr b="1" sz="1100">
              <a:solidFill>
                <a:schemeClr val="dk1"/>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490250" y="171175"/>
            <a:ext cx="8571000" cy="444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200"/>
              <a:t>Project objective: </a:t>
            </a:r>
            <a:endParaRPr b="1" sz="4200"/>
          </a:p>
          <a:p>
            <a:pPr indent="0" lvl="0" marL="0" rtl="0" algn="l">
              <a:spcBef>
                <a:spcPts val="0"/>
              </a:spcBef>
              <a:spcAft>
                <a:spcPts val="0"/>
              </a:spcAft>
              <a:buNone/>
            </a:pPr>
            <a:r>
              <a:rPr b="1" lang="en" sz="4200"/>
              <a:t>     </a:t>
            </a:r>
            <a:endParaRPr b="1" sz="4200"/>
          </a:p>
          <a:p>
            <a:pPr indent="0" lvl="0" marL="0" rtl="0" algn="l">
              <a:spcBef>
                <a:spcPts val="0"/>
              </a:spcBef>
              <a:spcAft>
                <a:spcPts val="0"/>
              </a:spcAft>
              <a:buNone/>
            </a:pPr>
            <a:r>
              <a:rPr lang="en" sz="4400"/>
              <a:t>The main goal of this project was to create Personas &amp; Website </a:t>
            </a:r>
            <a:r>
              <a:rPr lang="en" sz="4400"/>
              <a:t>Redesign Process Report that contains all element needed for a redesign.</a:t>
            </a:r>
            <a:r>
              <a:rPr lang="en" sz="4400"/>
              <a:t> </a:t>
            </a:r>
            <a:endParaRPr sz="4400"/>
          </a:p>
        </p:txBody>
      </p:sp>
      <p:sp>
        <p:nvSpPr>
          <p:cNvPr id="159" name="Google Shape;159;p19"/>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160" name="Google Shape;160;p19"/>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sp>
        <p:nvSpPr>
          <p:cNvPr id="161" name="Google Shape;161;p19"/>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162" name="Google Shape;162;p19"/>
          <p:cNvPicPr preferRelativeResize="0"/>
          <p:nvPr/>
        </p:nvPicPr>
        <p:blipFill rotWithShape="1">
          <a:blip r:embed="rId3">
            <a:alphaModFix/>
          </a:blip>
          <a:srcRect b="10510" l="0" r="0" t="10518"/>
          <a:stretch/>
        </p:blipFill>
        <p:spPr>
          <a:xfrm>
            <a:off x="8125174" y="58925"/>
            <a:ext cx="958800" cy="958800"/>
          </a:xfrm>
          <a:prstGeom prst="ellipse">
            <a:avLst/>
          </a:prstGeom>
          <a:noFill/>
          <a:ln>
            <a:noFill/>
          </a:ln>
        </p:spPr>
      </p:pic>
      <p:sp>
        <p:nvSpPr>
          <p:cNvPr id="163" name="Google Shape;163;p19"/>
          <p:cNvSpPr txBox="1"/>
          <p:nvPr/>
        </p:nvSpPr>
        <p:spPr>
          <a:xfrm>
            <a:off x="8429475" y="736400"/>
            <a:ext cx="96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highlight>
                  <a:schemeClr val="dk2"/>
                </a:highlight>
                <a:latin typeface="Average"/>
                <a:ea typeface="Average"/>
                <a:cs typeface="Average"/>
                <a:sym typeface="Average"/>
              </a:rPr>
              <a:t>Evan</a:t>
            </a:r>
            <a:endParaRPr sz="1800">
              <a:solidFill>
                <a:schemeClr val="accent3"/>
              </a:solidFill>
              <a:highlight>
                <a:schemeClr val="dk2"/>
              </a:highlight>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 audience of Cornerstones’ Website</a:t>
            </a:r>
            <a:endParaRPr/>
          </a:p>
        </p:txBody>
      </p:sp>
      <p:sp>
        <p:nvSpPr>
          <p:cNvPr id="169" name="Google Shape;169;p20"/>
          <p:cNvSpPr txBox="1"/>
          <p:nvPr>
            <p:ph idx="2" type="body"/>
          </p:nvPr>
        </p:nvSpPr>
        <p:spPr>
          <a:xfrm>
            <a:off x="4572000" y="946225"/>
            <a:ext cx="45015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The target audience of Cornerstones’ Website include:</a:t>
            </a:r>
            <a:endParaRPr sz="2000"/>
          </a:p>
          <a:p>
            <a:pPr indent="-355600" lvl="0" marL="457200" rtl="0" algn="l">
              <a:spcBef>
                <a:spcPts val="1600"/>
              </a:spcBef>
              <a:spcAft>
                <a:spcPts val="0"/>
              </a:spcAft>
              <a:buSzPts val="2000"/>
              <a:buChar char="●"/>
            </a:pPr>
            <a:r>
              <a:rPr lang="en" sz="2000"/>
              <a:t>Prospective Donors</a:t>
            </a:r>
            <a:endParaRPr sz="2000"/>
          </a:p>
          <a:p>
            <a:pPr indent="-355600" lvl="0" marL="457200" rtl="0" algn="l">
              <a:spcBef>
                <a:spcPts val="0"/>
              </a:spcBef>
              <a:spcAft>
                <a:spcPts val="0"/>
              </a:spcAft>
              <a:buSzPts val="2000"/>
              <a:buChar char="●"/>
            </a:pPr>
            <a:r>
              <a:rPr lang="en" sz="2000"/>
              <a:t>Potential Volunteers</a:t>
            </a:r>
            <a:endParaRPr sz="2000"/>
          </a:p>
          <a:p>
            <a:pPr indent="-355600" lvl="0" marL="457200" rtl="0" algn="l">
              <a:spcBef>
                <a:spcPts val="0"/>
              </a:spcBef>
              <a:spcAft>
                <a:spcPts val="0"/>
              </a:spcAft>
              <a:buSzPts val="2000"/>
              <a:buChar char="●"/>
            </a:pPr>
            <a:r>
              <a:rPr lang="en" sz="2000"/>
              <a:t>People who use &amp; seek Cornerstones </a:t>
            </a:r>
            <a:r>
              <a:rPr lang="en" sz="2000"/>
              <a:t>Services</a:t>
            </a:r>
            <a:endParaRPr sz="2000"/>
          </a:p>
          <a:p>
            <a:pPr indent="-355600" lvl="0" marL="457200" rtl="0" algn="l">
              <a:spcBef>
                <a:spcPts val="0"/>
              </a:spcBef>
              <a:spcAft>
                <a:spcPts val="0"/>
              </a:spcAft>
              <a:buSzPts val="2000"/>
              <a:buChar char="●"/>
            </a:pPr>
            <a:r>
              <a:rPr lang="en" sz="2000"/>
              <a:t>Media</a:t>
            </a:r>
            <a:endParaRPr sz="2000"/>
          </a:p>
          <a:p>
            <a:pPr indent="0" lvl="0" marL="457200" rtl="0" algn="l">
              <a:spcBef>
                <a:spcPts val="1600"/>
              </a:spcBef>
              <a:spcAft>
                <a:spcPts val="1600"/>
              </a:spcAft>
              <a:buNone/>
            </a:pPr>
            <a:r>
              <a:t/>
            </a:r>
            <a:endParaRPr/>
          </a:p>
        </p:txBody>
      </p:sp>
      <p:sp>
        <p:nvSpPr>
          <p:cNvPr id="170" name="Google Shape;170;p20"/>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171" name="Google Shape;171;p20"/>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pic>
        <p:nvPicPr>
          <p:cNvPr id="172" name="Google Shape;172;p20"/>
          <p:cNvPicPr preferRelativeResize="0"/>
          <p:nvPr/>
        </p:nvPicPr>
        <p:blipFill rotWithShape="1">
          <a:blip r:embed="rId3">
            <a:alphaModFix/>
          </a:blip>
          <a:srcRect b="0" l="8807" r="8807" t="0"/>
          <a:stretch/>
        </p:blipFill>
        <p:spPr>
          <a:xfrm>
            <a:off x="8105050" y="45525"/>
            <a:ext cx="864000" cy="800400"/>
          </a:xfrm>
          <a:prstGeom prst="ellipse">
            <a:avLst/>
          </a:prstGeom>
          <a:noFill/>
          <a:ln>
            <a:noFill/>
          </a:ln>
        </p:spPr>
      </p:pic>
      <p:sp>
        <p:nvSpPr>
          <p:cNvPr id="173" name="Google Shape;173;p20"/>
          <p:cNvSpPr txBox="1"/>
          <p:nvPr/>
        </p:nvSpPr>
        <p:spPr>
          <a:xfrm>
            <a:off x="8175600" y="507225"/>
            <a:ext cx="96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Average"/>
                <a:ea typeface="Average"/>
                <a:cs typeface="Average"/>
                <a:sym typeface="Average"/>
              </a:rPr>
              <a:t>Maryum</a:t>
            </a:r>
            <a:endParaRPr sz="1800">
              <a:solidFill>
                <a:schemeClr val="accent3"/>
              </a:solidFill>
              <a:latin typeface="Average"/>
              <a:ea typeface="Average"/>
              <a:cs typeface="Average"/>
              <a:sym typeface="Average"/>
            </a:endParaRPr>
          </a:p>
        </p:txBody>
      </p:sp>
      <p:sp>
        <p:nvSpPr>
          <p:cNvPr id="174" name="Google Shape;174;p20"/>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311700" y="445025"/>
            <a:ext cx="329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deliverables</a:t>
            </a:r>
            <a:endParaRPr/>
          </a:p>
        </p:txBody>
      </p:sp>
      <p:sp>
        <p:nvSpPr>
          <p:cNvPr id="180" name="Google Shape;180;p21"/>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1</a:t>
            </a:r>
            <a:endParaRPr>
              <a:solidFill>
                <a:schemeClr val="lt1"/>
              </a:solidFill>
            </a:endParaRPr>
          </a:p>
        </p:txBody>
      </p:sp>
      <p:sp>
        <p:nvSpPr>
          <p:cNvPr id="181" name="Google Shape;181;p21"/>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 Site-Map(Bonus for our Client).</a:t>
            </a:r>
            <a:endParaRPr>
              <a:solidFill>
                <a:schemeClr val="lt1"/>
              </a:solidFill>
            </a:endParaRPr>
          </a:p>
        </p:txBody>
      </p:sp>
      <p:grpSp>
        <p:nvGrpSpPr>
          <p:cNvPr id="182" name="Google Shape;182;p21"/>
          <p:cNvGrpSpPr/>
          <p:nvPr/>
        </p:nvGrpSpPr>
        <p:grpSpPr>
          <a:xfrm>
            <a:off x="424826" y="1209738"/>
            <a:ext cx="8294360" cy="1037218"/>
            <a:chOff x="424813" y="2075689"/>
            <a:chExt cx="8294360" cy="849900"/>
          </a:xfrm>
        </p:grpSpPr>
        <p:sp>
          <p:nvSpPr>
            <p:cNvPr id="183" name="Google Shape;183;p21"/>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21"/>
          <p:cNvSpPr txBox="1"/>
          <p:nvPr>
            <p:ph idx="4294967295" type="body"/>
          </p:nvPr>
        </p:nvSpPr>
        <p:spPr>
          <a:xfrm>
            <a:off x="539675" y="12628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1</a:t>
            </a:r>
            <a:endParaRPr>
              <a:solidFill>
                <a:schemeClr val="lt1"/>
              </a:solidFill>
            </a:endParaRPr>
          </a:p>
        </p:txBody>
      </p:sp>
      <p:grpSp>
        <p:nvGrpSpPr>
          <p:cNvPr id="186" name="Google Shape;186;p21"/>
          <p:cNvGrpSpPr/>
          <p:nvPr/>
        </p:nvGrpSpPr>
        <p:grpSpPr>
          <a:xfrm>
            <a:off x="424826" y="2571969"/>
            <a:ext cx="8294360" cy="958809"/>
            <a:chOff x="424813" y="2974405"/>
            <a:chExt cx="8294360" cy="849933"/>
          </a:xfrm>
        </p:grpSpPr>
        <p:sp>
          <p:nvSpPr>
            <p:cNvPr id="187" name="Google Shape;187;p21"/>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1"/>
          <p:cNvSpPr txBox="1"/>
          <p:nvPr>
            <p:ph idx="4294967295" type="body"/>
          </p:nvPr>
        </p:nvSpPr>
        <p:spPr>
          <a:xfrm>
            <a:off x="507925" y="261812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2</a:t>
            </a:r>
            <a:endParaRPr>
              <a:solidFill>
                <a:schemeClr val="lt1"/>
              </a:solidFill>
            </a:endParaRPr>
          </a:p>
        </p:txBody>
      </p:sp>
      <p:sp>
        <p:nvSpPr>
          <p:cNvPr id="190" name="Google Shape;190;p21"/>
          <p:cNvSpPr txBox="1"/>
          <p:nvPr>
            <p:ph idx="4294967295" type="body"/>
          </p:nvPr>
        </p:nvSpPr>
        <p:spPr>
          <a:xfrm>
            <a:off x="3480450" y="1364550"/>
            <a:ext cx="5291700" cy="763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Personas with the Key-Messages (Clients main focus, created different personas for donors, volunteers, faith-based organizations, media, and users)</a:t>
            </a:r>
            <a:endParaRPr sz="1500">
              <a:solidFill>
                <a:schemeClr val="lt1"/>
              </a:solidFill>
            </a:endParaRPr>
          </a:p>
          <a:p>
            <a:pPr indent="0" lvl="0" marL="457200" rtl="0" algn="l">
              <a:spcBef>
                <a:spcPts val="0"/>
              </a:spcBef>
              <a:spcAft>
                <a:spcPts val="0"/>
              </a:spcAft>
              <a:buNone/>
            </a:pPr>
            <a:r>
              <a:t/>
            </a:r>
            <a:endParaRPr>
              <a:solidFill>
                <a:schemeClr val="lt1"/>
              </a:solidFill>
            </a:endParaRPr>
          </a:p>
        </p:txBody>
      </p:sp>
      <p:grpSp>
        <p:nvGrpSpPr>
          <p:cNvPr id="191" name="Google Shape;191;p21"/>
          <p:cNvGrpSpPr/>
          <p:nvPr/>
        </p:nvGrpSpPr>
        <p:grpSpPr>
          <a:xfrm>
            <a:off x="424826" y="3805607"/>
            <a:ext cx="8294360" cy="867951"/>
            <a:chOff x="424813" y="3871259"/>
            <a:chExt cx="8294360" cy="849933"/>
          </a:xfrm>
        </p:grpSpPr>
        <p:sp>
          <p:nvSpPr>
            <p:cNvPr id="192" name="Google Shape;192;p21"/>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1"/>
          <p:cNvSpPr txBox="1"/>
          <p:nvPr>
            <p:ph idx="4294967295" type="body"/>
          </p:nvPr>
        </p:nvSpPr>
        <p:spPr>
          <a:xfrm>
            <a:off x="539675" y="37979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3</a:t>
            </a:r>
            <a:endParaRPr>
              <a:solidFill>
                <a:schemeClr val="lt1"/>
              </a:solidFill>
            </a:endParaRPr>
          </a:p>
        </p:txBody>
      </p:sp>
      <p:sp>
        <p:nvSpPr>
          <p:cNvPr id="195" name="Google Shape;195;p21"/>
          <p:cNvSpPr txBox="1"/>
          <p:nvPr>
            <p:ph idx="4294967295" type="body"/>
          </p:nvPr>
        </p:nvSpPr>
        <p:spPr>
          <a:xfrm>
            <a:off x="3480453" y="3808499"/>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500">
                <a:solidFill>
                  <a:schemeClr val="lt1"/>
                </a:solidFill>
              </a:rPr>
              <a:t>Documentation Report for the Cornerstones’ Website Redesign Process </a:t>
            </a:r>
            <a:r>
              <a:rPr lang="en" sz="1500">
                <a:solidFill>
                  <a:schemeClr val="lt1"/>
                </a:solidFill>
              </a:rPr>
              <a:t>(60 page final deliverable showcasing site flaws, solutions, and other deliverables</a:t>
            </a:r>
            <a:r>
              <a:rPr lang="en" sz="1700">
                <a:solidFill>
                  <a:schemeClr val="lt1"/>
                </a:solidFill>
              </a:rPr>
              <a:t>)</a:t>
            </a:r>
            <a:endParaRPr sz="1700">
              <a:solidFill>
                <a:schemeClr val="lt1"/>
              </a:solidFill>
            </a:endParaRPr>
          </a:p>
        </p:txBody>
      </p:sp>
      <p:sp>
        <p:nvSpPr>
          <p:cNvPr id="196" name="Google Shape;196;p21"/>
          <p:cNvSpPr txBox="1"/>
          <p:nvPr/>
        </p:nvSpPr>
        <p:spPr>
          <a:xfrm>
            <a:off x="0" y="4885400"/>
            <a:ext cx="9144000" cy="282900"/>
          </a:xfrm>
          <a:prstGeom prst="rect">
            <a:avLst/>
          </a:prstGeom>
          <a:solidFill>
            <a:srgbClr val="666666"/>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500">
              <a:solidFill>
                <a:schemeClr val="accent3"/>
              </a:solidFill>
              <a:latin typeface="Average"/>
              <a:ea typeface="Average"/>
              <a:cs typeface="Average"/>
              <a:sym typeface="Average"/>
            </a:endParaRPr>
          </a:p>
        </p:txBody>
      </p:sp>
      <p:sp>
        <p:nvSpPr>
          <p:cNvPr id="197" name="Google Shape;197;p21"/>
          <p:cNvSpPr txBox="1"/>
          <p:nvPr/>
        </p:nvSpPr>
        <p:spPr>
          <a:xfrm>
            <a:off x="46075" y="4835450"/>
            <a:ext cx="3346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verage"/>
                <a:ea typeface="Average"/>
                <a:cs typeface="Average"/>
                <a:sym typeface="Average"/>
              </a:rPr>
              <a:t>IT 493 – Team 2: GMU Website Redesign Team – 05/07/24</a:t>
            </a:r>
            <a:endParaRPr sz="1000">
              <a:solidFill>
                <a:schemeClr val="dk1"/>
              </a:solidFill>
              <a:latin typeface="Average"/>
              <a:ea typeface="Average"/>
              <a:cs typeface="Average"/>
              <a:sym typeface="Average"/>
            </a:endParaRPr>
          </a:p>
        </p:txBody>
      </p:sp>
      <p:pic>
        <p:nvPicPr>
          <p:cNvPr id="198" name="Google Shape;198;p21"/>
          <p:cNvPicPr preferRelativeResize="0"/>
          <p:nvPr/>
        </p:nvPicPr>
        <p:blipFill rotWithShape="1">
          <a:blip r:embed="rId3">
            <a:alphaModFix/>
          </a:blip>
          <a:srcRect b="15099" l="12416" r="5737" t="7387"/>
          <a:stretch/>
        </p:blipFill>
        <p:spPr>
          <a:xfrm>
            <a:off x="8134562" y="58913"/>
            <a:ext cx="958800" cy="958800"/>
          </a:xfrm>
          <a:prstGeom prst="ellipse">
            <a:avLst/>
          </a:prstGeom>
          <a:noFill/>
          <a:ln>
            <a:noFill/>
          </a:ln>
        </p:spPr>
      </p:pic>
      <p:sp>
        <p:nvSpPr>
          <p:cNvPr id="199" name="Google Shape;199;p21"/>
          <p:cNvSpPr txBox="1"/>
          <p:nvPr/>
        </p:nvSpPr>
        <p:spPr>
          <a:xfrm>
            <a:off x="8111600" y="709625"/>
            <a:ext cx="1004700" cy="1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verage"/>
                <a:ea typeface="Average"/>
                <a:cs typeface="Average"/>
                <a:sym typeface="Average"/>
              </a:rPr>
              <a:t>Yazan</a:t>
            </a:r>
            <a:endParaRPr b="1" sz="1000">
              <a:solidFill>
                <a:schemeClr val="dk1"/>
              </a:solidFill>
              <a:latin typeface="Average"/>
              <a:ea typeface="Average"/>
              <a:cs typeface="Average"/>
              <a:sym typeface="Average"/>
            </a:endParaRPr>
          </a:p>
        </p:txBody>
      </p:sp>
      <p:sp>
        <p:nvSpPr>
          <p:cNvPr id="200" name="Google Shape;200;p21"/>
          <p:cNvSpPr txBox="1"/>
          <p:nvPr>
            <p:ph idx="12" type="sldNum"/>
          </p:nvPr>
        </p:nvSpPr>
        <p:spPr>
          <a:xfrm>
            <a:off x="8490250" y="4833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01" name="Google Shape;201;p21"/>
          <p:cNvSpPr txBox="1"/>
          <p:nvPr>
            <p:ph idx="4294967295" type="body"/>
          </p:nvPr>
        </p:nvSpPr>
        <p:spPr>
          <a:xfrm>
            <a:off x="3480453" y="2626665"/>
            <a:ext cx="5111700" cy="7992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 sz="1500">
                <a:solidFill>
                  <a:schemeClr val="lt1"/>
                </a:solidFill>
              </a:rPr>
              <a:t>Mock Web-Pages (Ways to improve the current Cornerstones main page)</a:t>
            </a:r>
            <a:endParaRPr sz="15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